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5"/>
  </p:notesMasterIdLst>
  <p:sldIdLst>
    <p:sldId id="412" r:id="rId2"/>
    <p:sldId id="437" r:id="rId3"/>
    <p:sldId id="556" r:id="rId4"/>
    <p:sldId id="606" r:id="rId5"/>
    <p:sldId id="439" r:id="rId6"/>
    <p:sldId id="440" r:id="rId7"/>
    <p:sldId id="560" r:id="rId8"/>
    <p:sldId id="607" r:id="rId9"/>
    <p:sldId id="546" r:id="rId10"/>
    <p:sldId id="561" r:id="rId11"/>
    <p:sldId id="541" r:id="rId12"/>
    <p:sldId id="542" r:id="rId13"/>
    <p:sldId id="530" r:id="rId14"/>
    <p:sldId id="531" r:id="rId15"/>
    <p:sldId id="562" r:id="rId16"/>
    <p:sldId id="547" r:id="rId17"/>
    <p:sldId id="553" r:id="rId18"/>
    <p:sldId id="550" r:id="rId19"/>
    <p:sldId id="551" r:id="rId20"/>
    <p:sldId id="548" r:id="rId21"/>
    <p:sldId id="549" r:id="rId22"/>
    <p:sldId id="563" r:id="rId23"/>
    <p:sldId id="554" r:id="rId24"/>
    <p:sldId id="564" r:id="rId25"/>
    <p:sldId id="565" r:id="rId26"/>
    <p:sldId id="566" r:id="rId27"/>
    <p:sldId id="567" r:id="rId28"/>
    <p:sldId id="568" r:id="rId29"/>
    <p:sldId id="569" r:id="rId30"/>
    <p:sldId id="570" r:id="rId31"/>
    <p:sldId id="535" r:id="rId32"/>
    <p:sldId id="503" r:id="rId33"/>
    <p:sldId id="492" r:id="rId34"/>
    <p:sldId id="493" r:id="rId35"/>
    <p:sldId id="571" r:id="rId36"/>
    <p:sldId id="572" r:id="rId37"/>
    <p:sldId id="573" r:id="rId38"/>
    <p:sldId id="574" r:id="rId39"/>
    <p:sldId id="575" r:id="rId40"/>
    <p:sldId id="576" r:id="rId41"/>
    <p:sldId id="577" r:id="rId42"/>
    <p:sldId id="578" r:id="rId43"/>
    <p:sldId id="579" r:id="rId44"/>
    <p:sldId id="580" r:id="rId45"/>
    <p:sldId id="581" r:id="rId46"/>
    <p:sldId id="582" r:id="rId47"/>
    <p:sldId id="583" r:id="rId48"/>
    <p:sldId id="584" r:id="rId49"/>
    <p:sldId id="585" r:id="rId50"/>
    <p:sldId id="586" r:id="rId51"/>
    <p:sldId id="587" r:id="rId52"/>
    <p:sldId id="588" r:id="rId53"/>
    <p:sldId id="589" r:id="rId54"/>
    <p:sldId id="590" r:id="rId55"/>
    <p:sldId id="591" r:id="rId56"/>
    <p:sldId id="592" r:id="rId57"/>
    <p:sldId id="593" r:id="rId58"/>
    <p:sldId id="594" r:id="rId59"/>
    <p:sldId id="595" r:id="rId60"/>
    <p:sldId id="596" r:id="rId61"/>
    <p:sldId id="597" r:id="rId62"/>
    <p:sldId id="598" r:id="rId63"/>
    <p:sldId id="599" r:id="rId64"/>
    <p:sldId id="600" r:id="rId65"/>
    <p:sldId id="601" r:id="rId66"/>
    <p:sldId id="602" r:id="rId67"/>
    <p:sldId id="603" r:id="rId68"/>
    <p:sldId id="604" r:id="rId69"/>
    <p:sldId id="605" r:id="rId70"/>
    <p:sldId id="477" r:id="rId71"/>
    <p:sldId id="358" r:id="rId72"/>
    <p:sldId id="357" r:id="rId73"/>
    <p:sldId id="504" r:id="rId74"/>
  </p:sldIdLst>
  <p:sldSz cx="9144000" cy="5143500" type="screen16x9"/>
  <p:notesSz cx="6858000" cy="9144000"/>
  <p:embeddedFontLst>
    <p:embeddedFont>
      <p:font typeface="NikoshBAN" pitchFamily="2" charset="0"/>
      <p:regular r:id="rId76"/>
    </p:embeddedFont>
    <p:embeddedFont>
      <p:font typeface="SutonnyMJ" pitchFamily="2" charset="0"/>
      <p:regular r:id="rId77"/>
      <p:bold r:id="rId78"/>
      <p:italic r:id="rId79"/>
      <p:boldItalic r:id="rId80"/>
    </p:embeddedFont>
    <p:embeddedFont>
      <p:font typeface="Cambria Math" pitchFamily="18" charset="0"/>
      <p:regular r:id="rId81"/>
    </p:embeddedFont>
    <p:embeddedFont>
      <p:font typeface="Calibri" pitchFamily="34" charset="0"/>
      <p:regular r:id="rId82"/>
      <p:bold r:id="rId83"/>
      <p:italic r:id="rId84"/>
      <p:boldItalic r:id="rId85"/>
    </p:embeddedFont>
    <p:embeddedFont>
      <p:font typeface="Oswald" pitchFamily="2" charset="0"/>
      <p:regular r:id="rId86"/>
      <p:bold r:id="rId87"/>
    </p:embeddedFont>
    <p:embeddedFont>
      <p:font typeface="Nikosh" pitchFamily="2" charset="0"/>
      <p:regular r:id="rId88"/>
    </p:embeddedFont>
    <p:embeddedFont>
      <p:font typeface="Kalpurush" pitchFamily="2" charset="0"/>
      <p:regular r:id="rId89"/>
    </p:embeddedFont>
    <p:embeddedFont>
      <p:font typeface="Book Antiqua" pitchFamily="18" charset="0"/>
      <p:regular r:id="rId90"/>
      <p:bold r:id="rId91"/>
      <p:italic r:id="rId92"/>
      <p:boldItalic r:id="rId93"/>
    </p:embeddedFont>
    <p:embeddedFont>
      <p:font typeface="Tinos" charset="0"/>
      <p:regular r:id="rId94"/>
      <p:bold r:id="rId95"/>
      <p:italic r:id="rId96"/>
      <p:boldItalic r:id="rId9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1AF"/>
    <a:srgbClr val="000000"/>
    <a:srgbClr val="080808"/>
    <a:srgbClr val="009900"/>
    <a:srgbClr val="C6E6A2"/>
    <a:srgbClr val="92D050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626D88B8-E38D-4647-814C-4219EAFAFF94}">
  <a:tblStyle styleId="{626D88B8-E38D-4647-814C-4219EAFAF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93" d="100"/>
          <a:sy n="93" d="100"/>
        </p:scale>
        <p:origin x="-726" y="-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1.fntdata"/><Relationship Id="rId84" Type="http://schemas.openxmlformats.org/officeDocument/2006/relationships/font" Target="fonts/font9.fntdata"/><Relationship Id="rId89" Type="http://schemas.openxmlformats.org/officeDocument/2006/relationships/font" Target="fonts/font14.fntdata"/><Relationship Id="rId97" Type="http://schemas.openxmlformats.org/officeDocument/2006/relationships/font" Target="fonts/font22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font" Target="fonts/font4.fntdata"/><Relationship Id="rId87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7.fntdata"/><Relationship Id="rId90" Type="http://schemas.openxmlformats.org/officeDocument/2006/relationships/font" Target="fonts/font15.fntdata"/><Relationship Id="rId95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2.fntdata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5.fntdata"/><Relationship Id="rId85" Type="http://schemas.openxmlformats.org/officeDocument/2006/relationships/font" Target="fonts/font10.fntdata"/><Relationship Id="rId93" Type="http://schemas.openxmlformats.org/officeDocument/2006/relationships/font" Target="fonts/font18.fntdata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83" Type="http://schemas.openxmlformats.org/officeDocument/2006/relationships/font" Target="fonts/font8.fntdata"/><Relationship Id="rId88" Type="http://schemas.openxmlformats.org/officeDocument/2006/relationships/font" Target="fonts/font13.fntdata"/><Relationship Id="rId91" Type="http://schemas.openxmlformats.org/officeDocument/2006/relationships/font" Target="fonts/font16.fntdata"/><Relationship Id="rId96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86" Type="http://schemas.openxmlformats.org/officeDocument/2006/relationships/font" Target="fonts/font11.fntdata"/><Relationship Id="rId94" Type="http://schemas.openxmlformats.org/officeDocument/2006/relationships/font" Target="fonts/font19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1.png>
</file>

<file path=ppt/media/image12.png>
</file>

<file path=ppt/media/image120.png>
</file>

<file path=ppt/media/image13.png>
</file>

<file path=ppt/media/image130.png>
</file>

<file path=ppt/media/image14.jpg>
</file>

<file path=ppt/media/image140.png>
</file>

<file path=ppt/media/image15.png>
</file>

<file path=ppt/media/image150.png>
</file>

<file path=ppt/media/image16.jpeg>
</file>

<file path=ppt/media/image17.png>
</file>

<file path=ppt/media/image18.png>
</file>

<file path=ppt/media/image180.png>
</file>

<file path=ppt/media/image181.png>
</file>

<file path=ppt/media/image19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96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0379" y="4621083"/>
            <a:ext cx="2133600" cy="273844"/>
          </a:xfrm>
          <a:prstGeom prst="rect">
            <a:avLst/>
          </a:prstGeom>
        </p:spPr>
        <p:txBody>
          <a:bodyPr/>
          <a:lstStyle/>
          <a:p>
            <a:fld id="{66FE9384-CD47-49D2-AF07-781D1233EB9E}" type="datetimeFigureOut">
              <a:rPr lang="en-US" smtClean="0"/>
              <a:t>20-Nov-21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2108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E415D-62DD-4731-89F5-023E2E863F9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172595" y="1044163"/>
            <a:ext cx="6779111" cy="923330"/>
            <a:chOff x="1172584" y="1381459"/>
            <a:chExt cx="6779110" cy="1231099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704039" cy="1231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685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92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20-Nov-21</a:t>
            </a:fld>
            <a:endParaRPr lang="en-US"/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59" r:id="rId5"/>
    <p:sldLayoutId id="2147483673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hyperlink" Target="mailto:atiqullahrac@gmail.com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hyperlink" Target="mailto:atiqullahrac@gmail.com" TargetMode="External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7" Type="http://schemas.microsoft.com/office/2007/relationships/hdphoto" Target="../media/hdphoto2.wdp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microsoft.com/office/2007/relationships/hdphoto" Target="../media/hdphoto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403860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 dirty="0" smtClean="0">
                <a:solidFill>
                  <a:srgbClr val="0D01AF"/>
                </a:solidFill>
                <a:latin typeface="Calibri"/>
              </a:rPr>
              <a:t>PRACTICAL</a:t>
            </a:r>
            <a:endParaRPr lang="en-US" sz="9600" b="1" i="0" spc="-150" dirty="0">
              <a:solidFill>
                <a:srgbClr val="0D01AF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Presented By : A.M.ATIQULLAH,</a:t>
            </a:r>
            <a:r>
              <a:rPr kumimoji="0" lang="en-US" sz="14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DHAKA POLYTECHNIC INSTITUTE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20B1621A-9729-47AE-9853-CEF321DF4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692D072-C89A-40CA-9D3E-E2F198445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ED3792B-6617-432E-A6ED-12443D00B0D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00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4350"/>
            <a:ext cx="7391400" cy="403860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2.2 Find out </a:t>
            </a:r>
            <a:r>
              <a:rPr lang="en-US" sz="42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value from the</a:t>
            </a:r>
          </a:p>
          <a:p>
            <a:pPr marL="0" lvl="0"/>
            <a:r>
              <a:rPr lang="en-US" sz="4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Chart 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of </a:t>
            </a:r>
            <a:r>
              <a:rPr lang="en-US" sz="42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hollow tiles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2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Cylind</a:t>
            </a:r>
            <a:r>
              <a:rPr lang="en-US" sz="42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</a:t>
            </a:r>
          </a:p>
          <a:p>
            <a:pPr marL="0" lvl="0"/>
            <a:r>
              <a:rPr lang="en-US" sz="42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rical</a:t>
            </a:r>
            <a:r>
              <a:rPr lang="en-US" sz="42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2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blocks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200" b="1" i="0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concrete blocks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/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etc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of different  </a:t>
            </a:r>
            <a:r>
              <a:rPr lang="en-US" sz="4600" b="1" i="0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insulation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4900" b="1" i="0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thickness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and </a:t>
            </a:r>
            <a:r>
              <a:rPr lang="en-US" sz="49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K  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factors</a:t>
            </a:r>
          </a:p>
          <a:p>
            <a:endParaRPr lang="en-US" b="1" i="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AE256654-825B-41A5-BC40-312B7CA7C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09361FC-D697-49D1-9E56-08D752BA93B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18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40386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>
              <a:lnSpc>
                <a:spcPts val="5200"/>
              </a:lnSpc>
            </a:pP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2.3 Find out the </a:t>
            </a:r>
            <a:r>
              <a:rPr lang="en-US" sz="5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factors </a:t>
            </a:r>
          </a:p>
          <a:p>
            <a:pPr marL="0" lvl="0">
              <a:lnSpc>
                <a:spcPts val="5200"/>
              </a:lnSpc>
            </a:pP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from the </a:t>
            </a:r>
            <a:r>
              <a:rPr lang="en-US" sz="4700" b="1" i="0" spc="-3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Chart 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of </a:t>
            </a:r>
            <a:r>
              <a:rPr lang="en-US" sz="4700" b="1" i="0" spc="-3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Common</a:t>
            </a:r>
            <a:endParaRPr lang="en-US" sz="47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>
              <a:lnSpc>
                <a:spcPts val="5200"/>
              </a:lnSpc>
            </a:pPr>
            <a:r>
              <a:rPr lang="en-US" sz="49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</a:t>
            </a:r>
            <a:r>
              <a:rPr lang="en-US" sz="4900" b="1" i="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old </a:t>
            </a:r>
            <a:r>
              <a:rPr lang="en-US" sz="49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S</a:t>
            </a:r>
            <a:r>
              <a:rPr lang="en-US" sz="4900" b="1" i="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torage </a:t>
            </a:r>
            <a:r>
              <a:rPr lang="en-US" sz="4900" b="1" i="0" spc="-300" dirty="0">
                <a:solidFill>
                  <a:srgbClr val="00B050"/>
                </a:solidFill>
                <a:latin typeface="Nikosh" pitchFamily="2" charset="0"/>
                <a:cs typeface="Nikosh" pitchFamily="2" charset="0"/>
              </a:rPr>
              <a:t>W</a:t>
            </a:r>
            <a:r>
              <a:rPr lang="en-US" sz="4900" b="1" i="0" spc="-300" dirty="0" smtClean="0">
                <a:solidFill>
                  <a:srgbClr val="00B050"/>
                </a:solidFill>
                <a:latin typeface="Nikosh" pitchFamily="2" charset="0"/>
                <a:cs typeface="Nikosh" pitchFamily="2" charset="0"/>
              </a:rPr>
              <a:t>alls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900" b="1" i="0" spc="-300" dirty="0">
                <a:solidFill>
                  <a:srgbClr val="00B0F0"/>
                </a:solidFill>
                <a:latin typeface="Nikosh" pitchFamily="2" charset="0"/>
                <a:cs typeface="Nikosh" pitchFamily="2" charset="0"/>
              </a:rPr>
              <a:t>R</a:t>
            </a:r>
            <a:r>
              <a:rPr lang="en-US" sz="4900" b="1" i="0" spc="-300" dirty="0" smtClean="0">
                <a:solidFill>
                  <a:srgbClr val="00B0F0"/>
                </a:solidFill>
                <a:latin typeface="Nikosh" pitchFamily="2" charset="0"/>
                <a:cs typeface="Nikosh" pitchFamily="2" charset="0"/>
              </a:rPr>
              <a:t>oofs </a:t>
            </a:r>
            <a:endParaRPr lang="en-US" sz="4900" b="1" i="0" spc="-300" dirty="0">
              <a:solidFill>
                <a:srgbClr val="00B0F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>
              <a:lnSpc>
                <a:spcPts val="5200"/>
              </a:lnSpc>
            </a:pPr>
            <a:r>
              <a:rPr lang="en-US" sz="52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and </a:t>
            </a:r>
            <a:r>
              <a:rPr lang="en-US" sz="5200" b="1" i="0" spc="-30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F</a:t>
            </a:r>
            <a:r>
              <a:rPr lang="en-US" sz="5200" b="1" i="0" spc="-300" dirty="0" smtClean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loors  </a:t>
            </a:r>
            <a:r>
              <a:rPr lang="en-US" sz="5200" b="1" i="0" spc="-3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at  Different  </a:t>
            </a:r>
          </a:p>
          <a:p>
            <a:pPr marL="0" lvl="0" algn="ctr">
              <a:lnSpc>
                <a:spcPts val="5200"/>
              </a:lnSpc>
            </a:pPr>
            <a:r>
              <a:rPr lang="en-US" sz="4000" b="1" i="0" spc="-30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insulation</a:t>
            </a:r>
            <a:r>
              <a:rPr lang="en-US" sz="4000" b="1" i="0" spc="-3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50" b="1" i="0" spc="-300" dirty="0" smtClean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Thickness  </a:t>
            </a:r>
            <a:r>
              <a:rPr lang="en-US" sz="46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and </a:t>
            </a:r>
            <a:r>
              <a:rPr lang="en-US" sz="4650" b="1" i="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K</a:t>
            </a:r>
          </a:p>
          <a:p>
            <a:pPr marL="0" lvl="0" algn="ctr">
              <a:lnSpc>
                <a:spcPts val="5200"/>
              </a:lnSpc>
            </a:pPr>
            <a:r>
              <a:rPr lang="en-US" sz="5400" b="1" i="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factors</a:t>
            </a:r>
          </a:p>
          <a:p>
            <a:pPr>
              <a:lnSpc>
                <a:spcPts val="5100"/>
              </a:lnSpc>
            </a:pPr>
            <a:endParaRPr lang="en-US" b="1" i="0" spc="-3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F25743E6-548C-4D3E-93C3-064A710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7B6C4E9-A952-441F-B3F9-E284B3F200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359C277-99A9-41A8-B0CC-65FCCA4F083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39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200" cy="403860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ctr">
              <a:lnSpc>
                <a:spcPts val="6200"/>
              </a:lnSpc>
            </a:pP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2.4 </a:t>
            </a:r>
            <a:r>
              <a:rPr lang="en-US" sz="4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Solve Problems 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on</a:t>
            </a:r>
          </a:p>
          <a:p>
            <a:pPr marL="0" lvl="0" algn="ctr">
              <a:lnSpc>
                <a:spcPts val="6200"/>
              </a:lnSpc>
            </a:pP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R</a:t>
            </a:r>
            <a:r>
              <a:rPr lang="en-US" sz="4800" b="1" i="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elating </a:t>
            </a:r>
            <a:r>
              <a:rPr lang="en-US" sz="4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factors for</a:t>
            </a:r>
          </a:p>
          <a:p>
            <a:pPr marL="0" lvl="0" algn="ctr">
              <a:lnSpc>
                <a:spcPts val="6200"/>
              </a:lnSpc>
            </a:pPr>
            <a:r>
              <a:rPr lang="en-US" sz="4800" b="1" i="0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C</a:t>
            </a:r>
            <a:r>
              <a:rPr lang="en-US" sz="4800" b="1" i="0" spc="-150" dirty="0" smtClean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ommon</a:t>
            </a:r>
            <a:r>
              <a:rPr lang="en-US" sz="4800" b="1" i="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W</a:t>
            </a:r>
            <a:r>
              <a:rPr lang="en-US" sz="4800" b="1" i="0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all 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of </a:t>
            </a:r>
            <a:r>
              <a:rPr lang="en-US" sz="4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C</a:t>
            </a:r>
            <a:r>
              <a:rPr lang="en-US" sz="4800" b="1" i="0" spc="-15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om-</a:t>
            </a:r>
            <a:endParaRPr lang="en-US" sz="4800" b="1" i="0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marL="0" lvl="0" algn="ctr">
              <a:lnSpc>
                <a:spcPts val="6200"/>
              </a:lnSpc>
            </a:pPr>
            <a:r>
              <a:rPr lang="en-US" sz="48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mercial</a:t>
            </a:r>
            <a:r>
              <a:rPr lang="en-US" sz="4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15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Building</a:t>
            </a:r>
            <a:r>
              <a:rPr lang="en-US" sz="4800" b="1" i="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and</a:t>
            </a:r>
          </a:p>
          <a:p>
            <a:pPr marL="0" lvl="0" algn="ctr">
              <a:lnSpc>
                <a:spcPts val="6200"/>
              </a:lnSpc>
            </a:pPr>
            <a:r>
              <a:rPr lang="en-US" sz="4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</a:t>
            </a:r>
            <a:r>
              <a:rPr lang="en-US" sz="4800" b="1" i="0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old  Storage</a:t>
            </a:r>
            <a:r>
              <a:rPr lang="en-US" sz="4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.</a:t>
            </a:r>
          </a:p>
          <a:p>
            <a:endParaRPr lang="en-US" sz="36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2525924E-77CA-4A54-8827-0FDF2B3A5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7FDB93B-B560-4C18-B7FB-C69168964C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803A2E4-CEEC-464C-BDA8-79BE4A36C44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68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6795" y="2163903"/>
            <a:ext cx="7315200" cy="23890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/>
            <a:r>
              <a:rPr lang="en-US" sz="3600" b="1" i="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6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dirty="0" err="1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600" b="1" i="0" dirty="0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sz="3600" b="1" i="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lvl="0"/>
            <a:r>
              <a:rPr lang="en-US" sz="3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(১)</a:t>
            </a:r>
          </a:p>
          <a:p>
            <a:pPr lvl="0"/>
            <a:r>
              <a:rPr lang="en-US" sz="3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(২)</a:t>
            </a:r>
          </a:p>
          <a:p>
            <a:pPr lvl="0"/>
            <a:r>
              <a:rPr lang="en-US" sz="3600" b="1" i="0" dirty="0" err="1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600" b="1" i="0" dirty="0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sz="32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13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277140"/>
              </p:ext>
            </p:extLst>
          </p:nvPr>
        </p:nvGraphicFramePr>
        <p:xfrm>
          <a:off x="1206795" y="548463"/>
          <a:ext cx="7315200" cy="1676400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২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                                    </a:t>
                      </a:r>
                      <a:r>
                        <a:rPr lang="en-US" sz="2000" b="1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</a:t>
                      </a: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 </a:t>
                      </a: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------ ---------</a:t>
                      </a:r>
                      <a:r>
                        <a:rPr lang="en-US" sz="2000" b="1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baseline="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</a:t>
                      </a:r>
                      <a:r>
                        <a:rPr lang="en-US" sz="2000" b="1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</a:t>
                      </a: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0" indent="-4191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2. Study the co-efficient of heat transfer (U factor) for the structure with different wind velocity of outside. </a:t>
                      </a:r>
                    </a:p>
                    <a:p>
                      <a:pPr marL="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বাইরের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বাতাসের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বিভিন্ন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গতিবেগ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কাঠামোর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ভিতর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দিয়ে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তাপ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বিনিময়ে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র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কো-ইফিসিয়েন্ট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(u  </a:t>
                      </a:r>
                      <a:r>
                        <a:rPr kumimoji="0" lang="en-US" sz="1900" b="1" i="0" u="none" strike="noStrike" kern="0" cap="none" spc="-150" normalizeH="0" baseline="0" noProof="0" dirty="0" err="1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ফ্যাক্টর</a:t>
                      </a:r>
                      <a:r>
                        <a:rPr kumimoji="0" lang="en-US" sz="19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) </a:t>
                      </a:r>
                      <a:r>
                        <a:rPr kumimoji="0" lang="en-US" sz="1900" b="1" i="0" u="none" strike="noStrike" kern="0" cap="none" spc="-150" normalizeH="0" baseline="0" noProof="0" dirty="0" err="1" smtClean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পর্যবেক্ষণ</a:t>
                      </a:r>
                      <a:r>
                        <a:rPr kumimoji="0" lang="en-US" sz="1900" b="1" i="0" u="none" strike="noStrike" kern="0" cap="none" spc="-150" normalizeH="0" baseline="0" noProof="0" dirty="0" smtClean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1900" b="1" i="0" u="none" strike="noStrike" kern="0" cap="none" spc="-150" normalizeH="0" baseline="0" noProof="0" dirty="0" err="1" smtClean="0">
                          <a:ln>
                            <a:noFill/>
                          </a:ln>
                          <a:solidFill>
                            <a:srgbClr val="0D01A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করণ</a:t>
                      </a:r>
                      <a:endParaRPr kumimoji="0" lang="en-US" sz="1900" b="1" i="0" u="none" strike="noStrike" kern="0" cap="none" spc="-150" normalizeH="0" baseline="0" noProof="0" dirty="0">
                        <a:ln>
                          <a:noFill/>
                        </a:ln>
                        <a:solidFill>
                          <a:srgbClr val="0D01AF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D9584907-3558-40D1-9180-4D5EE312A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5B978F6-114F-48AE-B42B-C1B9CE082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960FAB3-A509-46A9-ACE9-91B8FD4DAC1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183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200" cy="39776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ts val="5100"/>
              </a:lnSpc>
            </a:pPr>
            <a:r>
              <a:rPr lang="en-US" sz="3600" b="1" i="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6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</a:p>
          <a:p>
            <a:pPr>
              <a:lnSpc>
                <a:spcPts val="5100"/>
              </a:lnSpc>
            </a:pPr>
            <a:r>
              <a:rPr lang="en-US" sz="3600" b="1" i="0" dirty="0" err="1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সারণী</a:t>
            </a:r>
            <a:r>
              <a:rPr lang="en-US" sz="3600" b="1" i="0" dirty="0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 ২.১ </a:t>
            </a:r>
            <a:r>
              <a:rPr lang="en-US" sz="36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</a:p>
          <a:p>
            <a:pPr>
              <a:lnSpc>
                <a:spcPts val="5100"/>
              </a:lnSpc>
            </a:pPr>
            <a:r>
              <a:rPr lang="en-US" sz="3600" b="1" i="0" dirty="0" err="1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সারণী</a:t>
            </a:r>
            <a:r>
              <a:rPr lang="en-US" sz="3600" b="1" i="0" dirty="0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 ২.২</a:t>
            </a:r>
            <a:r>
              <a:rPr lang="en-US" sz="36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</a:p>
          <a:p>
            <a:pPr>
              <a:lnSpc>
                <a:spcPts val="5100"/>
              </a:lnSpc>
            </a:pPr>
            <a:r>
              <a:rPr lang="en-US" sz="3600" b="1" i="0" dirty="0" err="1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সারণী</a:t>
            </a:r>
            <a:r>
              <a:rPr lang="en-US" sz="3600" b="1" i="0" dirty="0" smtClean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 ২.৩</a:t>
            </a:r>
            <a:r>
              <a:rPr lang="en-US" sz="36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</a:t>
            </a:r>
          </a:p>
          <a:p>
            <a:pPr>
              <a:lnSpc>
                <a:spcPts val="5100"/>
              </a:lnSpc>
            </a:pPr>
            <a:r>
              <a:rPr lang="en-US" sz="3600" b="1" i="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সমস্যাবলী</a:t>
            </a:r>
            <a:r>
              <a:rPr lang="en-US" sz="3600" b="1" i="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sz="36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>
              <a:lnSpc>
                <a:spcPts val="5100"/>
              </a:lnSpc>
            </a:pPr>
            <a:r>
              <a:rPr lang="en-US" sz="3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E9468768-C622-4756-96EC-6901FB6A6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64D422F-F24A-4C64-8302-65893CCF4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9519843-037F-4CF0-A40A-FBEAA53F6F1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85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/>
            <a:r>
              <a:rPr lang="en-US" sz="5400" b="1" i="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5400" b="1" i="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: </a:t>
            </a:r>
            <a:r>
              <a:rPr lang="en-US" sz="4800" b="1" i="0" dirty="0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4800" b="1" i="0" dirty="0" err="1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Pecautions</a:t>
            </a:r>
            <a:r>
              <a:rPr lang="en-US" sz="4800" b="1" i="0" dirty="0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en-US" sz="5400" b="1" i="0" dirty="0">
              <a:solidFill>
                <a:srgbClr val="0D01AF"/>
              </a:solidFill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44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(১)</a:t>
            </a:r>
          </a:p>
          <a:p>
            <a:pPr lvl="0"/>
            <a:r>
              <a:rPr lang="en-US" sz="44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(২)</a:t>
            </a:r>
          </a:p>
          <a:p>
            <a:pPr lvl="0"/>
            <a:r>
              <a:rPr lang="en-US" sz="44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(৩)</a:t>
            </a:r>
          </a:p>
          <a:p>
            <a:pPr lvl="0"/>
            <a:r>
              <a:rPr lang="en-US" sz="5400" b="1" i="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4800" b="1" i="0" dirty="0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:(Remarks)</a:t>
            </a:r>
          </a:p>
          <a:p>
            <a:pPr lvl="0"/>
            <a:endParaRPr lang="en-US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endParaRPr lang="en-US" sz="36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A4F7D977-EF2E-4A8D-918B-7B403D191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C45DE27-82D4-49EE-B261-0DFDBE1FD7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113C527-C431-4A4B-A517-D7CBD9DD555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50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457200"/>
          </a:xfrm>
          <a:solidFill>
            <a:srgbClr val="00FF00"/>
          </a:solidFill>
        </p:spPr>
        <p:txBody>
          <a:bodyPr/>
          <a:lstStyle/>
          <a:p>
            <a:pPr algn="ctr">
              <a:lnSpc>
                <a:spcPts val="1800"/>
              </a:lnSpc>
            </a:pPr>
            <a:r>
              <a:rPr lang="en-US" sz="32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জবের</a:t>
            </a:r>
            <a:r>
              <a:rPr lang="en-US" sz="32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উদ্দেশ্য</a:t>
            </a:r>
            <a:r>
              <a:rPr lang="en-US" sz="32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(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Objective</a:t>
            </a:r>
            <a:r>
              <a:rPr lang="en-US" sz="3200" dirty="0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) 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296" y="1043468"/>
            <a:ext cx="7228850" cy="3520476"/>
          </a:xfrm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>
              <a:lnSpc>
                <a:spcPts val="5100"/>
              </a:lnSpc>
            </a:pPr>
            <a:r>
              <a:rPr lang="en-US" sz="3320" b="1" i="0" spc="-3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(i) </a:t>
            </a:r>
            <a:r>
              <a:rPr lang="bn-BD" sz="2400" b="1" i="0" spc="-15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বিভিন্ন </a:t>
            </a:r>
            <a:r>
              <a:rPr lang="bn-BD" sz="2400" b="1" i="0" spc="-150" dirty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পদার্থের মাধ্যমে  তাপ সঞ্চালনের সার্বিক গুণাঙ্ক সম্পর্কে </a:t>
            </a:r>
            <a:r>
              <a:rPr lang="bn-BD" sz="2400" b="1" i="0" spc="-15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জানা</a:t>
            </a:r>
            <a:endParaRPr lang="en-GB" sz="2400" b="1" i="0" spc="-150" dirty="0" smtClean="0">
              <a:solidFill>
                <a:srgbClr val="000000"/>
              </a:solidFill>
              <a:latin typeface="Kalpurush" pitchFamily="2" charset="0"/>
              <a:cs typeface="Kalpurush" pitchFamily="2" charset="0"/>
            </a:endParaRPr>
          </a:p>
          <a:p>
            <a:pPr marL="0" algn="ctr">
              <a:lnSpc>
                <a:spcPts val="5100"/>
              </a:lnSpc>
            </a:pPr>
            <a:r>
              <a:rPr lang="en-US" sz="4000" b="1" i="0" spc="-3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(ii) </a:t>
            </a: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সাধারণ হিমাগার, আবাসিক ও </a:t>
            </a:r>
            <a:r>
              <a:rPr lang="en-GB" sz="3200" b="1" i="0" spc="-300" dirty="0" err="1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বাণিজ্যিক</a:t>
            </a:r>
            <a:r>
              <a:rPr lang="en-GB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শীতাতপ</a:t>
            </a:r>
          </a:p>
          <a:p>
            <a:pPr marL="0" algn="ctr">
              <a:lnSpc>
                <a:spcPts val="5100"/>
              </a:lnSpc>
            </a:pPr>
            <a:r>
              <a:rPr lang="bn-BD" sz="34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নিয়ন্ত্রিত </a:t>
            </a:r>
            <a:r>
              <a:rPr lang="bn-BD" sz="3400" b="1" i="0" spc="-300" dirty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স্থানের দেওয়ালের ইনসুলেশন ও বাতাসের </a:t>
            </a:r>
            <a:endParaRPr lang="en-GB" sz="3400" b="1" i="0" spc="-300" dirty="0" smtClean="0">
              <a:solidFill>
                <a:srgbClr val="000000"/>
              </a:solidFill>
              <a:latin typeface="Kalpurush" pitchFamily="2" charset="0"/>
              <a:cs typeface="Kalpurush" pitchFamily="2" charset="0"/>
            </a:endParaRPr>
          </a:p>
          <a:p>
            <a:pPr marL="0" algn="ctr">
              <a:lnSpc>
                <a:spcPts val="5100"/>
              </a:lnSpc>
            </a:pP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বিভিন্ন</a:t>
            </a:r>
            <a:r>
              <a:rPr lang="en-GB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গতিবেগে </a:t>
            </a:r>
            <a:r>
              <a:rPr lang="en-GB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তাপের </a:t>
            </a:r>
            <a:r>
              <a:rPr lang="bn-BD" sz="3200" b="1" i="0" spc="-300" dirty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প্রবাহ সম্পর্কে জানতে </a:t>
            </a:r>
            <a:r>
              <a:rPr lang="bn-BD" sz="32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পারবে</a:t>
            </a:r>
            <a:endParaRPr lang="en-GB" sz="3200" b="1" i="0" spc="-300" dirty="0" smtClean="0">
              <a:solidFill>
                <a:srgbClr val="000000"/>
              </a:solidFill>
              <a:latin typeface="Kalpurush" pitchFamily="2" charset="0"/>
              <a:cs typeface="Kalpurush" pitchFamily="2" charset="0"/>
            </a:endParaRPr>
          </a:p>
          <a:p>
            <a:pPr marL="0">
              <a:lnSpc>
                <a:spcPts val="5100"/>
              </a:lnSpc>
            </a:pPr>
            <a:r>
              <a:rPr lang="en-US" sz="3200" b="1" i="0" spc="-3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(iii</a:t>
            </a:r>
            <a:r>
              <a:rPr lang="en-US" sz="3200" b="1" i="0" spc="-3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US" sz="3200" b="1" i="0" spc="-3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sz="3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</a:t>
            </a:r>
            <a:r>
              <a:rPr lang="en-US" sz="3400" b="1" i="0" spc="-30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bn-BD" sz="2800" b="1" i="0" spc="-300" dirty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ফ্যাক্টর </a:t>
            </a:r>
            <a:r>
              <a:rPr lang="en-GB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en-GB" sz="2800" b="1" i="0" spc="-300" dirty="0" err="1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জনিত</a:t>
            </a:r>
            <a:r>
              <a:rPr lang="en-GB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bn-BD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r>
              <a:rPr lang="bn-BD" sz="2800" b="1" i="0" spc="-300" dirty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সমস্যাগুলোর  সমাধান  করতে  </a:t>
            </a:r>
            <a:r>
              <a:rPr lang="bn-BD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পারবে</a:t>
            </a:r>
            <a:r>
              <a:rPr lang="en-GB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।</a:t>
            </a:r>
            <a:r>
              <a:rPr lang="bn-BD" sz="2800" b="1" i="0" spc="-300" dirty="0" smtClean="0">
                <a:solidFill>
                  <a:srgbClr val="000000"/>
                </a:solidFill>
                <a:latin typeface="Kalpurush" pitchFamily="2" charset="0"/>
                <a:cs typeface="Kalpurush" pitchFamily="2" charset="0"/>
              </a:rPr>
              <a:t> </a:t>
            </a:r>
            <a:endParaRPr lang="en-US" sz="2800" b="1" i="0" spc="-300" dirty="0">
              <a:solidFill>
                <a:srgbClr val="000000"/>
              </a:solidFill>
              <a:latin typeface="Kalpurush" pitchFamily="2" charset="0"/>
              <a:cs typeface="Kalpuru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1BE6A570-B2EE-402B-B84D-AE27703E2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A04A9CD-72E4-4660-8C80-C7731D160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95A994D-4026-464D-8A3A-2D043BDAE84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292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685800"/>
          </a:xfrm>
          <a:solidFill>
            <a:srgbClr val="00FF00"/>
          </a:solidFill>
        </p:spPr>
        <p:txBody>
          <a:bodyPr/>
          <a:lstStyle/>
          <a:p>
            <a:pPr lvl="0" indent="-419100"/>
            <a:r>
              <a:rPr lang="en-US" sz="3700" spc="-300" dirty="0" err="1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Kvh©cÖYvwj</a:t>
            </a:r>
            <a:r>
              <a:rPr lang="en-US" sz="3700" spc="-300" dirty="0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/</a:t>
            </a:r>
            <a:r>
              <a:rPr lang="en-US" sz="3700" spc="-300" dirty="0" err="1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Kv‡Ri</a:t>
            </a:r>
            <a:r>
              <a:rPr lang="en-US" sz="3700" spc="-300" dirty="0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 </a:t>
            </a:r>
            <a:r>
              <a:rPr lang="en-US" sz="3700" spc="-300" dirty="0" err="1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aviv</a:t>
            </a:r>
            <a:r>
              <a:rPr lang="en-US" sz="3700" spc="-300" dirty="0">
                <a:solidFill>
                  <a:srgbClr val="000000"/>
                </a:solidFill>
                <a:latin typeface="SutonnyMJ" pitchFamily="2" charset="0"/>
                <a:ea typeface="Tinos"/>
                <a:cs typeface="SutonnyMJ" pitchFamily="2" charset="0"/>
                <a:sym typeface="Tinos"/>
              </a:rPr>
              <a:t> </a:t>
            </a:r>
            <a:r>
              <a:rPr lang="en-US" sz="3600" spc="-300" dirty="0">
                <a:solidFill>
                  <a:srgbClr val="FF0000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(Working procedure)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00150"/>
            <a:ext cx="7228850" cy="32918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3800" b="1" i="0" spc="-15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Zvc</a:t>
            </a:r>
            <a:r>
              <a:rPr lang="en-US" sz="3800" b="1" i="0" spc="-15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cwievwnZv¼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ev</a:t>
            </a:r>
            <a:r>
              <a:rPr lang="en-US" sz="3800" b="1" i="0" spc="-15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200" b="1" i="0" spc="-1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'C' </a:t>
            </a:r>
            <a:r>
              <a:rPr lang="en-US" sz="38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ফ্যাক্টর</a:t>
            </a:r>
            <a:r>
              <a:rPr lang="en-US" sz="38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>
                <a:solidFill>
                  <a:srgbClr val="FF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800" b="1" i="0" spc="-150" dirty="0" err="1">
                <a:solidFill>
                  <a:srgbClr val="0000FF"/>
                </a:solidFill>
                <a:latin typeface="SutonnyMJ" pitchFamily="2" charset="0"/>
                <a:cs typeface="SutonnyMJ" pitchFamily="2" charset="0"/>
              </a:rPr>
              <a:t>mgmË</a:t>
            </a:r>
            <a:r>
              <a:rPr lang="en-US" sz="3800" b="1" i="0" spc="-150" dirty="0">
                <a:solidFill>
                  <a:srgbClr val="0000FF"/>
                </a:solidFill>
                <a:latin typeface="SutonnyMJ" pitchFamily="2" charset="0"/>
                <a:cs typeface="SutonnyMJ" pitchFamily="2" charset="0"/>
              </a:rPr>
              <a:t>¡ </a:t>
            </a:r>
            <a:r>
              <a:rPr lang="en-US" sz="3800" b="1" i="0" spc="-15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I </a:t>
            </a:r>
            <a:r>
              <a:rPr lang="en-US" sz="3800" b="1" i="0" spc="-150" dirty="0" err="1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AmgmË</a:t>
            </a:r>
            <a:r>
              <a:rPr lang="en-US" sz="3800" b="1" i="0" spc="-150" dirty="0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¡ </a:t>
            </a:r>
          </a:p>
          <a:p>
            <a:pPr marL="0" lvl="0"/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Dfq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ai‡bi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c`v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‡_©i †¶‡ÎB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cvIqv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hvq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Ges</a:t>
            </a:r>
            <a:endParaRPr lang="en-US" sz="3900" b="1" i="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  <a:p>
            <a:pPr marL="0" lvl="0"/>
            <a:r>
              <a:rPr lang="en-US" sz="43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Gi</a:t>
            </a:r>
            <a:r>
              <a:rPr lang="en-US" sz="43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43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gv‡bi</a:t>
            </a:r>
            <a:r>
              <a:rPr lang="en-US" sz="43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GKK </a:t>
            </a:r>
            <a:r>
              <a:rPr lang="en-US" sz="4300" b="1" i="0" dirty="0" err="1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IqvU</a:t>
            </a:r>
            <a:r>
              <a:rPr lang="en-US" sz="4300" b="1" i="0" dirty="0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/</a:t>
            </a:r>
            <a:r>
              <a:rPr lang="en-US" sz="4300" b="1" i="0" dirty="0" err="1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eM©wgUvi</a:t>
            </a:r>
            <a:r>
              <a:rPr lang="en-US" sz="4300" b="1" i="0" dirty="0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 †</a:t>
            </a:r>
            <a:r>
              <a:rPr lang="en-US" sz="4300" b="1" i="0" dirty="0" err="1">
                <a:solidFill>
                  <a:srgbClr val="0D01AF"/>
                </a:solidFill>
                <a:latin typeface="SutonnyMJ" pitchFamily="2" charset="0"/>
                <a:cs typeface="SutonnyMJ" pitchFamily="2" charset="0"/>
              </a:rPr>
              <a:t>Kjwfb</a:t>
            </a:r>
            <a:endParaRPr lang="en-US" sz="4300" b="1" i="0" dirty="0">
              <a:solidFill>
                <a:srgbClr val="0D01AF"/>
              </a:solidFill>
              <a:latin typeface="SutonnyMJ" pitchFamily="2" charset="0"/>
              <a:cs typeface="SutonnyMJ" pitchFamily="2" charset="0"/>
            </a:endParaRPr>
          </a:p>
          <a:p>
            <a:pPr marL="0" lvl="0"/>
            <a:r>
              <a:rPr lang="en-US" sz="3600" b="1" i="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W/m</a:t>
            </a:r>
            <a:r>
              <a:rPr lang="en-US" sz="3600" b="1" i="0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3600" b="1" i="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3600" b="1" i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Øviv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cÖKvk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Kiv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nq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|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Z‡e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G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gvb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</a:p>
          <a:p>
            <a:pPr marL="0" lvl="0"/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c`v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‡_©i 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wbw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`©ó †</a:t>
            </a:r>
            <a:r>
              <a:rPr lang="en-US" sz="3900" b="1" i="0" dirty="0" err="1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Kv‡bv</a:t>
            </a:r>
            <a:r>
              <a:rPr lang="en-US" sz="3900" b="1" i="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পূরূত্বের</a:t>
            </a:r>
            <a:r>
              <a:rPr lang="en-US" sz="39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ক্ষেত্রে</a:t>
            </a:r>
            <a:r>
              <a:rPr lang="en-US" sz="39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প্রযোজ্য</a:t>
            </a:r>
            <a:endParaRPr lang="en-US" sz="3900" b="1" i="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BE826CD3-1BCC-4EE6-A6B6-DC70FC897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F3E9530-4694-41F7-820A-A53E75EFA42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45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228849" cy="403860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ctr">
              <a:lnSpc>
                <a:spcPts val="5000"/>
              </a:lnSpc>
            </a:pPr>
            <a:r>
              <a:rPr lang="bn-BD" sz="3600" b="1" i="0" spc="-30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কোনো দেয়ালের এক পার্শ্বের বাতাস থেকে অন্য </a:t>
            </a:r>
          </a:p>
          <a:p>
            <a:pPr marL="0" lvl="0" algn="ctr">
              <a:lnSpc>
                <a:spcPts val="5000"/>
              </a:lnSpc>
            </a:pPr>
            <a:r>
              <a:rPr lang="bn-BD" sz="3800" b="1" i="0" spc="-30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পার্শ্বের বাতাসে উক্ত দেয়ালের মাধ্যমে  তাপ </a:t>
            </a:r>
          </a:p>
          <a:p>
            <a:pPr marL="0" lvl="0" algn="ctr">
              <a:lnSpc>
                <a:spcPts val="5000"/>
              </a:lnSpc>
            </a:pPr>
            <a:r>
              <a:rPr lang="bn-BD" sz="3600" b="1" i="0" spc="-15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সঞ্চালনের সর্বাধিক তাপীয় রোধ নিরূপণ করার</a:t>
            </a:r>
          </a:p>
          <a:p>
            <a:pPr marL="0" lvl="0" algn="ctr">
              <a:lnSpc>
                <a:spcPts val="5000"/>
              </a:lnSpc>
            </a:pPr>
            <a:r>
              <a:rPr lang="bn-BD" sz="3600" b="1" i="0" spc="-15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জন্য দেয়ালের উভয় পার্শ্বের বাতাসের রোধ </a:t>
            </a:r>
          </a:p>
          <a:p>
            <a:pPr marL="0" lvl="0" algn="ctr">
              <a:lnSpc>
                <a:spcPts val="5000"/>
              </a:lnSpc>
            </a:pPr>
            <a:r>
              <a:rPr lang="bn-BD" sz="3600" b="1" i="0" spc="-15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বিবেচনা করা হয়। যখন কোনো একটি দেয়াল</a:t>
            </a:r>
          </a:p>
          <a:p>
            <a:pPr marL="0" lvl="0" algn="ctr">
              <a:lnSpc>
                <a:spcPts val="5000"/>
              </a:lnSpc>
            </a:pPr>
            <a:r>
              <a:rPr lang="bn-BD" sz="3200" b="1" i="0" spc="-150" dirty="0">
                <a:solidFill>
                  <a:srgbClr val="080808"/>
                </a:solidFill>
                <a:latin typeface="Kalpurush" pitchFamily="2" charset="0"/>
                <a:cs typeface="Kalpurush" pitchFamily="2" charset="0"/>
              </a:rPr>
              <a:t> ভিন্ন উপকরণের অনেকগুলো  স্তর  দ্বারা নির্মিত হয়,</a:t>
            </a:r>
            <a:endParaRPr lang="en-US" sz="3200" b="1" i="0" spc="-300" dirty="0">
              <a:solidFill>
                <a:srgbClr val="080808"/>
              </a:solidFill>
              <a:latin typeface="Kalpurush" pitchFamily="2" charset="0"/>
              <a:cs typeface="Kalpuru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C15B4879-093D-4154-B0D0-BEF94F732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A4DC417-DDE4-472E-9F84-004D69B02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FFD35E-82E2-4412-8050-02DB168ED8D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47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228849" cy="3977676"/>
              </a:xfr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algn="ctr">
                  <a:lnSpc>
                    <a:spcPts val="5300"/>
                  </a:lnSpc>
                </a:pPr>
                <a:r>
                  <a:rPr lang="bn-BD" sz="37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তখন ঐ দেয়ালের সার্বিক তাপীয় রোধের পরিমাণ</a:t>
                </a:r>
              </a:p>
              <a:p>
                <a:pPr marL="0" lvl="0" algn="ctr">
                  <a:lnSpc>
                    <a:spcPts val="5300"/>
                  </a:lnSpc>
                </a:pPr>
                <a:r>
                  <a:rPr lang="bn-BD" sz="4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স্বতন্ত্রভাবে নিরূপিত দেয়ালটির প্রত্যকেটি </a:t>
                </a:r>
                <a:endParaRPr lang="en-GB" sz="4200" b="1" i="0" spc="-300" dirty="0" smtClean="0">
                  <a:solidFill>
                    <a:srgbClr val="000000"/>
                  </a:solidFill>
                  <a:latin typeface="Kalpurush" pitchFamily="2" charset="0"/>
                  <a:cs typeface="Kalpurush" pitchFamily="2" charset="0"/>
                </a:endParaRPr>
              </a:p>
              <a:p>
                <a:pPr marL="0" lvl="0" algn="ctr">
                  <a:lnSpc>
                    <a:spcPts val="5300"/>
                  </a:lnSpc>
                </a:pPr>
                <a:r>
                  <a:rPr lang="bn-BD" sz="4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উপকরণের</a:t>
                </a:r>
                <a:r>
                  <a:rPr lang="en-GB" sz="4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bn-BD" sz="4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রোধের </a:t>
                </a:r>
                <a:r>
                  <a:rPr lang="bn-BD" sz="4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এবং বাতাসের </a:t>
                </a:r>
                <a:r>
                  <a:rPr lang="bn-BD" sz="4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পাতলা</a:t>
                </a:r>
                <a:endParaRPr lang="en-GB" sz="4200" b="1" i="0" spc="-300" dirty="0" smtClean="0">
                  <a:solidFill>
                    <a:srgbClr val="000000"/>
                  </a:solidFill>
                  <a:latin typeface="Kalpurush" pitchFamily="2" charset="0"/>
                  <a:cs typeface="Kalpurush" pitchFamily="2" charset="0"/>
                </a:endParaRPr>
              </a:p>
              <a:p>
                <a:pPr marL="0" lvl="0" algn="ctr">
                  <a:lnSpc>
                    <a:spcPts val="5300"/>
                  </a:lnSpc>
                </a:pPr>
                <a:r>
                  <a:rPr lang="bn-BD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আবরণের রোধের</a:t>
                </a:r>
                <a:r>
                  <a:rPr lang="en-GB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bn-BD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সমষ্টির </a:t>
                </a:r>
                <a:r>
                  <a:rPr lang="bn-BD" sz="39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সমান হবে। </a:t>
                </a:r>
                <a:r>
                  <a:rPr lang="bn-BD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অর্থাৎ</a:t>
                </a:r>
                <a:r>
                  <a:rPr lang="en-GB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bn-BD" sz="39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− </a:t>
                </a:r>
                <a:endParaRPr lang="en-GB" sz="3900" b="1" i="0" spc="-300" dirty="0" smtClean="0">
                  <a:solidFill>
                    <a:srgbClr val="000000"/>
                  </a:solidFill>
                  <a:latin typeface="Kalpurush" pitchFamily="2" charset="0"/>
                  <a:cs typeface="Kalpurush" pitchFamily="2" charset="0"/>
                </a:endParaRPr>
              </a:p>
              <a:p>
                <a:pPr marL="0" lvl="0" algn="ctr"/>
                <a14:m>
                  <m:oMath xmlns:m="http://schemas.openxmlformats.org/officeDocument/2006/math">
                    <m:r>
                      <a:rPr lang="pl-PL" sz="280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∴</m:t>
                    </m:r>
                    <m:r>
                      <a:rPr lang="en-GB" sz="280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 </m:t>
                    </m:r>
                    <m:r>
                      <a:rPr lang="en-GB" sz="2800" b="1" i="1" spc="-150" smtClean="0">
                        <a:solidFill>
                          <a:srgbClr val="0D01AF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 </m:t>
                    </m:r>
                  </m:oMath>
                </a14:m>
                <a:r>
                  <a:rPr lang="pl-PL" sz="2800" b="1" i="0" spc="-150" dirty="0" smtClean="0">
                    <a:solidFill>
                      <a:srgbClr val="0D01AF"/>
                    </a:solidFill>
                    <a:latin typeface="Times New Roman" pitchFamily="18" charset="0"/>
                    <a:cs typeface="Times New Roman" pitchFamily="18" charset="0"/>
                  </a:rPr>
                  <a:t>U </a:t>
                </a:r>
                <a:r>
                  <a:rPr lang="pl-PL" sz="2800" b="1" i="0" spc="-15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GB" sz="2800" b="1" i="0" spc="-15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2800" b="1" i="0" spc="-15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2800" b="1" i="1" spc="-150" smtClean="0">
                            <a:solidFill>
                              <a:srgbClr val="000000"/>
                            </a:solidFill>
                            <a:latin typeface="Cambria Math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pl-PL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1</m:t>
                        </m:r>
                      </m:num>
                      <m:den>
                        <m:f>
                          <m:fPr>
                            <m:ctrlPr>
                              <a:rPr lang="en-US" sz="2800" b="1" i="1" spc="-15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pl-PL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i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pl-PL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800" b="1" i="1" spc="-15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pl-PL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pl-PL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+ </m:t>
                        </m:r>
                        <m:f>
                          <m:fPr>
                            <m:ctrlPr>
                              <a:rPr lang="en-US" sz="2800" b="1" i="1" spc="-15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2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+ </m:t>
                        </m:r>
                        <m:r>
                          <m:rPr>
                            <m:nor/>
                          </m:rPr>
                          <a:rPr lang="en-US" sz="2800" b="1" i="0" spc="-150" dirty="0" smtClean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.. . .  . . .  . </m:t>
                        </m:r>
                        <m:f>
                          <m:fPr>
                            <m:ctrlPr>
                              <a:rPr lang="en-US" sz="2800" b="1" i="1" spc="-15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n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n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+  </m:t>
                        </m:r>
                        <m:f>
                          <m:fPr>
                            <m:ctrlPr>
                              <a:rPr lang="en-US" sz="2800" b="1" i="1" spc="-15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pl-PL" sz="2800" b="1" i="0" spc="-15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2800" b="1" i="0" spc="-150" baseline="-25000" dirty="0">
                                <a:solidFill>
                                  <a:srgbClr val="000000"/>
                                </a:solidFill>
                                <a:latin typeface="Times New Roman" pitchFamily="18" charset="0"/>
                                <a:cs typeface="Times New Roman" pitchFamily="18" charset="0"/>
                              </a:rPr>
                              <m:t>o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800" b="1" i="0" spc="-150" dirty="0">
                            <a:solidFill>
                              <a:srgbClr val="000000"/>
                            </a:solidFill>
                            <a:latin typeface="Times New Roman" pitchFamily="18" charset="0"/>
                            <a:cs typeface="Times New Roman" pitchFamily="18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2800" b="1" i="0" spc="-150" dirty="0">
                    <a:solidFill>
                      <a:srgbClr val="000000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pl-PL" sz="2800" b="1" i="0" spc="-15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W/m</a:t>
                </a:r>
                <a:r>
                  <a:rPr lang="pl-PL" sz="2800" b="1" i="0" spc="-150" baseline="3000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2800" b="1" i="1" spc="-150" baseline="30000" dirty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2800" b="1" i="0" spc="-15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K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228849" cy="3977676"/>
              </a:xfrm>
              <a:blipFill rotWithShape="1">
                <a:blip r:embed="rId2"/>
                <a:stretch>
                  <a:fillRect l="-3025" r="-61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11360B9-E9F7-4FAD-A9A5-2915EA06B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164E4BC-5C03-4776-BB31-947609BD4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212C962-0FD9-413C-B071-A8D272B462E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A4DC417-DDE4-472E-9F84-004D69B02C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20638" y="0"/>
            <a:ext cx="436633" cy="4056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91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438150"/>
            <a:ext cx="7239000" cy="4114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960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ক্লাশ-২,৩</a:t>
            </a:r>
            <a:br>
              <a:rPr lang="en-US" sz="9600" spc="-3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9600" spc="-300" dirty="0" smtClean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Job No-2&amp;3</a:t>
            </a:r>
            <a:r>
              <a:rPr lang="en-US" dirty="0">
                <a:latin typeface="Nikosh" pitchFamily="2" charset="0"/>
                <a:cs typeface="Nikosh" pitchFamily="2" charset="0"/>
              </a:rPr>
              <a:t/>
            </a:r>
            <a:br>
              <a:rPr lang="en-US" dirty="0">
                <a:latin typeface="Nikosh" pitchFamily="2" charset="0"/>
                <a:cs typeface="Nikosh" pitchFamily="2" charset="0"/>
              </a:rPr>
            </a:br>
            <a:endParaRPr lang="en-US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rot="16200000">
            <a:off x="-1359193" y="2169051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4" name="Rectangle 3"/>
          <p:cNvSpPr/>
          <p:nvPr/>
        </p:nvSpPr>
        <p:spPr>
          <a:xfrm>
            <a:off x="14178" y="4922876"/>
            <a:ext cx="9129822" cy="228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  <a:defRPr/>
            </a:pPr>
            <a:r>
              <a:rPr lang="en-US" sz="1600" b="1" spc="-150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sz="1600" b="1" spc="-1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600" b="1" spc="-150" dirty="0">
              <a:solidFill>
                <a:srgbClr val="000000"/>
              </a:solidFill>
              <a:latin typeface="Book Antiqua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7919F874-2C7B-4B20-A7DC-AAFCDE00E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FD0748E-9D98-4ED6-A060-610C00E17A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8966EBE-E244-4723-8795-3795FCA1C0D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20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274320" indent="-274320" algn="ctr">
              <a:lnSpc>
                <a:spcPct val="105000"/>
              </a:lnSpc>
            </a:pPr>
            <a:r>
              <a:rPr lang="en-US" sz="2000" b="1" i="0" dirty="0">
                <a:solidFill>
                  <a:srgbClr val="000000"/>
                </a:solidFill>
                <a:latin typeface="SutonnyMJ"/>
                <a:ea typeface="Times New Roman"/>
                <a:cs typeface="Times New Roman"/>
              </a:rPr>
              <a:t>mviwY-2.1 :</a:t>
            </a:r>
            <a:endParaRPr lang="en-US" b="1" i="0" dirty="0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marL="0" indent="-274320"/>
            <a:r>
              <a:rPr lang="en-US" sz="2850" b="1" i="0" spc="-150" dirty="0">
                <a:solidFill>
                  <a:srgbClr val="000000"/>
                </a:solidFill>
                <a:latin typeface="Nikosh" pitchFamily="2" charset="0"/>
                <a:ea typeface="Times New Roman"/>
                <a:cs typeface="Nikosh" pitchFamily="2" charset="0"/>
              </a:rPr>
              <a:t>Surface Heat Transfer </a:t>
            </a:r>
            <a:r>
              <a:rPr lang="en-US" sz="2850" b="1" i="0" spc="-150" dirty="0" err="1">
                <a:solidFill>
                  <a:srgbClr val="000000"/>
                </a:solidFill>
                <a:latin typeface="Nikosh" pitchFamily="2" charset="0"/>
                <a:ea typeface="Times New Roman"/>
                <a:cs typeface="Nikosh" pitchFamily="2" charset="0"/>
              </a:rPr>
              <a:t>Coemcient</a:t>
            </a:r>
            <a:r>
              <a:rPr lang="en-US" sz="2850" b="1" i="0" spc="-150" dirty="0">
                <a:solidFill>
                  <a:srgbClr val="000000"/>
                </a:solidFill>
                <a:latin typeface="Nikosh" pitchFamily="2" charset="0"/>
                <a:ea typeface="Times New Roman"/>
                <a:cs typeface="Nikosh" pitchFamily="2" charset="0"/>
              </a:rPr>
              <a:t> f, W/m</a:t>
            </a:r>
            <a:r>
              <a:rPr lang="en-US" sz="2850" b="1" i="0" spc="-150" baseline="30000" dirty="0">
                <a:solidFill>
                  <a:srgbClr val="000000"/>
                </a:solidFill>
                <a:latin typeface="Nikosh" pitchFamily="2" charset="0"/>
                <a:ea typeface="Times New Roman"/>
                <a:cs typeface="Nikosh" pitchFamily="2" charset="0"/>
              </a:rPr>
              <a:t>2</a:t>
            </a:r>
            <a:r>
              <a:rPr lang="en-US" sz="2850" b="1" i="0" spc="-150" dirty="0">
                <a:solidFill>
                  <a:srgbClr val="000000"/>
                </a:solidFill>
                <a:latin typeface="Nikosh" pitchFamily="2" charset="0"/>
                <a:ea typeface="Times New Roman"/>
                <a:cs typeface="Nikosh" pitchFamily="2" charset="0"/>
              </a:rPr>
              <a:t>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352549"/>
            <a:ext cx="7228850" cy="304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19A57327-342B-4696-9662-54821C06B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0927DDD-AAFE-468E-9B3E-F26D3B71CB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3B7D9CD-968B-4A3E-B3CF-5DE16551D95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791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514350"/>
            <a:ext cx="7228850" cy="39776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E4E09CC9-9A45-49CA-9042-0D10A0C2D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1BA1789-47CE-4FF6-A2C7-7A581C4BA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BB3D135-BCFD-4FD0-B46A-EA75E3212D7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47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lum bright="-40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514350"/>
            <a:ext cx="7315200" cy="39776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F9A32F81-BE76-47B8-A4FD-C89E0883E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98101DE-C788-4591-BF60-F6B500211F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A88797B-5D4C-4E32-BEF5-2A2F1133C488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37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685800"/>
          </a:xfr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ts val="3400"/>
              </a:lnSpc>
            </a:pPr>
            <a:r>
              <a:rPr lang="en-US" sz="3600" dirty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  </a:t>
            </a:r>
            <a:r>
              <a:rPr lang="en-US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সমস্যাবলী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/ </a:t>
            </a:r>
            <a:r>
              <a:rPr lang="en-US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উদাহরণ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endParaRPr lang="en-US" sz="2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00150"/>
            <a:ext cx="7315200" cy="32918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4900"/>
              </a:lnSpc>
            </a:pPr>
            <a:r>
              <a:rPr lang="en-US" sz="36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200 mm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পুরূ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স্যান্ড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এগ্রিগেট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বিল্ডিং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ব্লক</a:t>
            </a:r>
            <a:r>
              <a:rPr lang="en-US" sz="39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>
              <a:lnSpc>
                <a:spcPts val="4900"/>
              </a:lnSpc>
            </a:pP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দ্বারা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নির্মিত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i="0" spc="-15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75 mm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পুরূ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পলিইউরেথেনের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সাহায্যে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>
              <a:lnSpc>
                <a:spcPts val="4900"/>
              </a:lnSpc>
            </a:pP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ইন্সুলেটেড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13 mm</a:t>
            </a:r>
            <a:r>
              <a:rPr lang="en-US" sz="3650" b="1" i="0" spc="-15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সিমেন্ট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দ্বারা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আবৃত</a:t>
            </a:r>
            <a:r>
              <a:rPr lang="en-US" sz="3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>
              <a:lnSpc>
                <a:spcPts val="4900"/>
              </a:lnSpc>
            </a:pP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করা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দেয়ালের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ফ্যাক্টরের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r>
              <a:rPr lang="en-US" sz="39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i="0" spc="-3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করুন</a:t>
            </a:r>
            <a:r>
              <a:rPr lang="en-US" sz="3950" b="1" i="0" spc="-3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 </a:t>
            </a:r>
            <a:endParaRPr lang="en-US" sz="395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900"/>
              </a:lnSpc>
            </a:pP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বাতাসের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গতিবেগ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200" b="1" i="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12 K</a:t>
            </a:r>
            <a:r>
              <a:rPr lang="en-US" sz="3200" b="1" i="0" spc="-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m/</a:t>
            </a:r>
            <a:r>
              <a:rPr lang="en-US" sz="3200" b="1" i="0" spc="-3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hr</a:t>
            </a:r>
            <a:r>
              <a:rPr lang="en-US" sz="3200" b="1" i="0" spc="-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ধরে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নিতে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endParaRPr lang="en-US" sz="3600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F1FE7845-6B3D-44B5-9FFD-8ADB93F2B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1D85E3A-7E21-4E3C-AA0A-AF4A5655AB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264282E-008A-49E3-A86E-8B10439EC90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00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228850" cy="3977676"/>
              </a:xfr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algn="ctr">
                  <a:lnSpc>
                    <a:spcPts val="4900"/>
                  </a:lnSpc>
                </a:pPr>
                <a:r>
                  <a:rPr lang="bn-BD" sz="4000" b="1" i="0" spc="-15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বাইরের বাতাসের বেগ </a:t>
                </a:r>
                <a:r>
                  <a:rPr lang="en-US" sz="400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12 </a:t>
                </a:r>
                <a:r>
                  <a:rPr lang="en-US" sz="40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Km/</a:t>
                </a:r>
                <a:r>
                  <a:rPr lang="en-US" sz="4000" b="1" i="0" spc="-150" dirty="0" err="1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hr</a:t>
                </a:r>
                <a:r>
                  <a:rPr lang="en-US" sz="40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ধরে </a:t>
                </a:r>
                <a:endParaRPr lang="en-GB" sz="4000" b="1" i="0" spc="-150" dirty="0" smtClean="0">
                  <a:solidFill>
                    <a:srgbClr val="000000"/>
                  </a:solidFill>
                  <a:latin typeface="Kalpurush" pitchFamily="2" charset="0"/>
                  <a:cs typeface="Kalpurush" pitchFamily="2" charset="0"/>
                </a:endParaRPr>
              </a:p>
              <a:p>
                <a:pPr marL="0" algn="ctr">
                  <a:lnSpc>
                    <a:spcPts val="4900"/>
                  </a:lnSpc>
                </a:pP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দেয়ালের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 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ভিতরের </a:t>
                </a:r>
                <a:r>
                  <a:rPr lang="bn-BD" sz="3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পার্শ্বের 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কনভেকশন কো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-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ইফিশিয়েন্ট</a:t>
                </a:r>
                <a:r>
                  <a:rPr lang="bn-BD" sz="3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, </a:t>
                </a:r>
              </a:p>
              <a:p>
                <a:pPr marL="0" algn="ctr">
                  <a:lnSpc>
                    <a:spcPts val="4900"/>
                  </a:lnSpc>
                </a:pPr>
                <a:r>
                  <a:rPr lang="pl-PL" sz="4400" b="1" i="0" spc="-30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f</a:t>
                </a:r>
                <a:r>
                  <a:rPr lang="pl-PL" sz="4400" b="1" i="0" spc="-300" baseline="-2500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pl-PL" sz="4400" b="1" i="0" spc="-30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pl-PL" sz="44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= 9.37 </a:t>
                </a:r>
                <a:r>
                  <a:rPr lang="en-US" sz="44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W</a:t>
                </a:r>
                <a:r>
                  <a:rPr lang="pl-PL" sz="44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/m</a:t>
                </a:r>
                <a:r>
                  <a:rPr lang="pl-PL" sz="4400" b="1" i="0" spc="-300" baseline="300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4400" b="1" i="1" spc="-300" baseline="3000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4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K </a:t>
                </a:r>
                <a:r>
                  <a:rPr lang="bn-BD" sz="36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দেয়ালের বাইরের পার্শ্বের </a:t>
                </a:r>
                <a:endParaRPr lang="en-GB" sz="3600" b="1" i="0" spc="-300" dirty="0" smtClean="0">
                  <a:solidFill>
                    <a:srgbClr val="000000"/>
                  </a:solidFill>
                  <a:latin typeface="Kalpurush" pitchFamily="2" charset="0"/>
                  <a:cs typeface="Kalpurush" pitchFamily="2" charset="0"/>
                </a:endParaRPr>
              </a:p>
              <a:p>
                <a:pPr marL="0" algn="ctr">
                  <a:lnSpc>
                    <a:spcPts val="4900"/>
                  </a:lnSpc>
                </a:pP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কনভেকশন কো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-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ইফিশিয়েন্ট</a:t>
                </a:r>
                <a:r>
                  <a:rPr lang="bn-BD" sz="3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, </a:t>
                </a:r>
                <a:r>
                  <a:rPr lang="en-US" sz="360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f</a:t>
                </a:r>
                <a:r>
                  <a:rPr lang="en-US" sz="3600" b="1" i="0" spc="-150" baseline="-2500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0</a:t>
                </a:r>
                <a:r>
                  <a:rPr lang="en-US" sz="360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= 22.70W</a:t>
                </a:r>
                <a:r>
                  <a:rPr lang="pl-PL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/m</a:t>
                </a:r>
                <a:r>
                  <a:rPr lang="pl-PL" sz="3600" b="1" i="0" spc="-150" baseline="300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600" b="1" i="1" spc="-150" baseline="3000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K</a:t>
                </a:r>
              </a:p>
              <a:p>
                <a:pPr lvl="0">
                  <a:lnSpc>
                    <a:spcPts val="4900"/>
                  </a:lnSpc>
                </a:pPr>
                <a:r>
                  <a:rPr lang="bn-BD" sz="3600" b="1" i="0" spc="-300" dirty="0">
                    <a:solidFill>
                      <a:srgbClr val="080808"/>
                    </a:solidFill>
                    <a:latin typeface="Kalpurush" pitchFamily="2" charset="0"/>
                    <a:cs typeface="Kalpurush" pitchFamily="2" charset="0"/>
                  </a:rPr>
                  <a:t>দেওয়া আছে,</a:t>
                </a:r>
              </a:p>
              <a:p>
                <a:pPr lvl="0" algn="ctr">
                  <a:lnSpc>
                    <a:spcPts val="4900"/>
                  </a:lnSpc>
                </a:pPr>
                <a:r>
                  <a:rPr lang="bn-BD" sz="3200" b="1" i="0" spc="-300" dirty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সারণি ১.১ থেকে 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পলিইউরেথেন-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এর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,</a:t>
                </a:r>
                <a:r>
                  <a:rPr lang="bn-BD" sz="3200" b="1" i="0" spc="-300" dirty="0" smtClean="0">
                    <a:solidFill>
                      <a:srgbClr val="000000"/>
                    </a:solidFill>
                    <a:latin typeface="Kalpurush" pitchFamily="2" charset="0"/>
                    <a:cs typeface="Kalpurush" pitchFamily="2" charset="0"/>
                  </a:rPr>
                  <a:t> </a:t>
                </a:r>
                <a:r>
                  <a:rPr lang="pl-PL" sz="2800" b="1" i="0" spc="-30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pl-PL" sz="2800" b="1" i="0" spc="-300" baseline="-2500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pl-PL" sz="2800" b="1" i="0" spc="-30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pl-PL" sz="2800" b="1" i="0" spc="-300" dirty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= </a:t>
                </a:r>
                <a:r>
                  <a:rPr lang="pl-PL" sz="2800" b="1" i="0" spc="-30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0.025</a:t>
                </a:r>
                <a:r>
                  <a:rPr lang="en-GB" sz="2800" b="1" i="0" spc="-30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3200" b="1" i="0" spc="-30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W</a:t>
                </a:r>
                <a:r>
                  <a:rPr lang="pl-PL" sz="32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/m</a:t>
                </a:r>
                <a14:m>
                  <m:oMath xmlns:m="http://schemas.openxmlformats.org/officeDocument/2006/math">
                    <m:r>
                      <a:rPr lang="pl-PL" sz="3200" b="1" spc="-30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2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K</a:t>
                </a:r>
              </a:p>
              <a:p>
                <a:pPr marL="0"/>
                <a:endParaRPr lang="en-US" sz="3800" b="1" i="0" spc="-150" dirty="0">
                  <a:solidFill>
                    <a:srgbClr val="FF0000"/>
                  </a:solidFill>
                  <a:latin typeface="Times New Roman"/>
                </a:endParaRPr>
              </a:p>
              <a:p>
                <a:pPr marL="0"/>
                <a:endParaRPr lang="en-US" sz="3800" b="1" i="0" spc="-15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228850" cy="3977676"/>
              </a:xfrm>
              <a:blipFill rotWithShape="1">
                <a:blip r:embed="rId2"/>
                <a:stretch>
                  <a:fillRect l="-2941" t="-1979" r="-5210" b="-32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1F420CC-6AA7-4D1E-A439-39D4FC9A0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6B2BFB3-E72D-4794-B8DB-9B793DCC290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2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438150"/>
                <a:ext cx="7313363" cy="4053876"/>
              </a:xfr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algn="ctr">
                  <a:lnSpc>
                    <a:spcPts val="5900"/>
                  </a:lnSpc>
                </a:pPr>
                <a:r>
                  <a:rPr lang="en-US" sz="4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সিমেন্ট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প্লাস্টারের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4000" b="1" i="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pl-PL" sz="3600" b="1" i="0" dirty="0">
                    <a:solidFill>
                      <a:srgbClr val="0D01AF"/>
                    </a:solidFill>
                    <a:latin typeface="Times New Roman" pitchFamily="18" charset="0"/>
                    <a:cs typeface="Times New Roman" pitchFamily="18" charset="0"/>
                  </a:rPr>
                  <a:t>K</a:t>
                </a:r>
                <a:r>
                  <a:rPr lang="pl-PL" sz="3600" b="1" i="0" baseline="-25000" dirty="0">
                    <a:solidFill>
                      <a:srgbClr val="0D01AF"/>
                    </a:solidFill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pl-PL" sz="3600" b="1" i="0" dirty="0">
                    <a:solidFill>
                      <a:srgbClr val="0D01AF"/>
                    </a:solidFill>
                    <a:latin typeface="Times New Roman" pitchFamily="18" charset="0"/>
                    <a:cs typeface="Times New Roman" pitchFamily="18" charset="0"/>
                  </a:rPr>
                  <a:t> = 0.72</a:t>
                </a:r>
                <a:r>
                  <a:rPr lang="en-US" sz="3600" b="1" i="0" dirty="0">
                    <a:solidFill>
                      <a:srgbClr val="0D01A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3600" b="1" i="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W</a:t>
                </a:r>
                <a:r>
                  <a:rPr lang="pl-PL" sz="3600" b="1" i="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/m</a:t>
                </a:r>
                <a14:m>
                  <m:oMath xmlns:m="http://schemas.openxmlformats.org/officeDocument/2006/math">
                    <m:r>
                      <a:rPr lang="pl-PL" sz="3600" b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600" b="1" i="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rPr>
                  <a:t>K</a:t>
                </a:r>
              </a:p>
              <a:p>
                <a:pPr algn="ctr">
                  <a:lnSpc>
                    <a:spcPts val="5900"/>
                  </a:lnSpc>
                </a:pPr>
                <a:r>
                  <a:rPr lang="pl-PL" sz="4000" b="1" i="0" dirty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200 mm</a:t>
                </a:r>
                <a:r>
                  <a:rPr lang="en-US" sz="4000" b="1" i="0" dirty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স্যান্ড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এগ্রিগেট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বিল্ডিং</a:t>
                </a:r>
                <a:r>
                  <a:rPr lang="pl-PL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ব্লকের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algn="ctr">
                  <a:lnSpc>
                    <a:spcPts val="5900"/>
                  </a:lnSpc>
                </a:pPr>
                <a:r>
                  <a:rPr lang="pl-PL" sz="3200" b="1" i="0" dirty="0" smtClean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C = 5.11 </a:t>
                </a:r>
                <a:r>
                  <a:rPr lang="en-US" sz="40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W</a:t>
                </a:r>
                <a:r>
                  <a:rPr lang="pl-PL" sz="40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/m</a:t>
                </a:r>
                <a:r>
                  <a:rPr lang="pl-PL" sz="4000" b="1" i="0" spc="-300" baseline="300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4000" b="1" spc="-300" baseline="3000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0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itchFamily="18" charset="0"/>
                  </a:rPr>
                  <a:t>K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পুরূত্ব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,</a:t>
                </a:r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algn="ctr">
                  <a:lnSpc>
                    <a:spcPts val="5900"/>
                  </a:lnSpc>
                </a:pPr>
                <a:r>
                  <a:rPr lang="nb-NO" sz="4000" b="1" i="0" spc="-150" dirty="0">
                    <a:solidFill>
                      <a:srgbClr val="000000"/>
                    </a:solidFill>
                    <a:latin typeface="SutonnyMJ"/>
                  </a:rPr>
                  <a:t>cwjBD‡i‡_b Gi </a:t>
                </a:r>
                <a:r>
                  <a:rPr lang="nb-NO" sz="4000" b="1" i="0" spc="-150" dirty="0">
                    <a:solidFill>
                      <a:srgbClr val="0D01AF"/>
                    </a:solidFill>
                    <a:latin typeface="Times New Roman"/>
                  </a:rPr>
                  <a:t>X</a:t>
                </a:r>
                <a:r>
                  <a:rPr lang="nb-NO" sz="4000" b="1" i="0" spc="-150" baseline="-25000" dirty="0">
                    <a:solidFill>
                      <a:srgbClr val="0D01AF"/>
                    </a:solidFill>
                    <a:latin typeface="Times New Roman"/>
                  </a:rPr>
                  <a:t>1</a:t>
                </a:r>
                <a:r>
                  <a:rPr lang="nb-NO" sz="4000" b="1" i="0" spc="-150" dirty="0">
                    <a:solidFill>
                      <a:srgbClr val="0D01AF"/>
                    </a:solidFill>
                    <a:latin typeface="Times New Roman"/>
                  </a:rPr>
                  <a:t> = 75 mm = 0.075 </a:t>
                </a:r>
                <a:r>
                  <a:rPr lang="nb-NO" sz="4000" b="1" i="0" spc="-150" dirty="0">
                    <a:solidFill>
                      <a:srgbClr val="FF0000"/>
                    </a:solidFill>
                    <a:latin typeface="Times New Roman"/>
                  </a:rPr>
                  <a:t>m</a:t>
                </a:r>
              </a:p>
              <a:p>
                <a:pPr algn="ctr">
                  <a:lnSpc>
                    <a:spcPts val="5900"/>
                  </a:lnSpc>
                </a:pPr>
                <a:r>
                  <a:rPr lang="pl-PL" sz="4000" b="1" i="0" spc="-150" dirty="0">
                    <a:solidFill>
                      <a:srgbClr val="000000"/>
                    </a:solidFill>
                    <a:latin typeface="SutonnyMJ"/>
                  </a:rPr>
                  <a:t>wm‡g›U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প্লাস্টারের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400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pl-PL" sz="4000" b="1" i="0" spc="-150" dirty="0">
                    <a:solidFill>
                      <a:srgbClr val="0D01AF"/>
                    </a:solidFill>
                    <a:latin typeface="Times New Roman"/>
                  </a:rPr>
                  <a:t>X</a:t>
                </a:r>
                <a:r>
                  <a:rPr lang="pl-PL" sz="4000" b="1" i="0" spc="-150" baseline="-25000" dirty="0">
                    <a:solidFill>
                      <a:srgbClr val="0D01AF"/>
                    </a:solidFill>
                    <a:latin typeface="Times New Roman"/>
                  </a:rPr>
                  <a:t>2 </a:t>
                </a:r>
                <a:r>
                  <a:rPr lang="pl-PL" sz="4000" b="1" i="0" spc="-150" dirty="0">
                    <a:solidFill>
                      <a:srgbClr val="0D01AF"/>
                    </a:solidFill>
                    <a:latin typeface="Times New Roman"/>
                  </a:rPr>
                  <a:t>= 13 mm = 0.013 </a:t>
                </a:r>
                <a:r>
                  <a:rPr lang="pl-PL" sz="4000" b="1" i="0" spc="-150" dirty="0">
                    <a:solidFill>
                      <a:srgbClr val="FF0000"/>
                    </a:solidFill>
                    <a:latin typeface="Times New Roman"/>
                  </a:rPr>
                  <a:t>m</a:t>
                </a:r>
                <a:endParaRPr lang="en-US" sz="4000" b="1" spc="-15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438150"/>
                <a:ext cx="7313363" cy="4053876"/>
              </a:xfrm>
              <a:blipFill rotWithShape="1">
                <a:blip r:embed="rId2"/>
                <a:stretch>
                  <a:fillRect l="-1993" r="-3987" b="-1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035BAE85-B724-46CA-9631-F75ADD790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0E7DDA2-F138-44E3-9E29-AA1FA93DAE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936EF18-D70A-48D4-A175-AEC1C85FE9C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18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3600" b="1" i="0" spc="-300" dirty="0" err="1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আমরা</a:t>
                </a:r>
                <a:r>
                  <a:rPr lang="en-US" sz="3600" b="1" i="0" spc="-300" dirty="0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300" dirty="0" err="1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3600" b="1" i="0" spc="-300" dirty="0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/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8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38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m:rPr>
                            <m:nor/>
                          </m:rPr>
                          <a:rPr lang="en-US" sz="3800" b="1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38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C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 </m:t>
                        </m:r>
                        <m:f>
                          <m:fPr>
                            <m:ctrlPr>
                              <a:rPr lang="en-US" sz="38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f>
                          <m:fPr>
                            <m:ctrlPr>
                              <a:rPr lang="en-US" sz="38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f>
                          <m:fPr>
                            <m:ctrlPr>
                              <a:rPr lang="en-US" sz="38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8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38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8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3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38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8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endParaRPr lang="en-US" sz="36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30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050" b="1" i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305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05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22.7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m:rPr>
                            <m:nor/>
                          </m:rPr>
                          <a:rPr lang="en-US" sz="3050" b="1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305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05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5.11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 </m:t>
                        </m:r>
                        <m:f>
                          <m:fPr>
                            <m:ctrlPr>
                              <a:rPr lang="en-US" sz="305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050" b="1" i="0" spc="-30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0.075 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0.025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f>
                          <m:fPr>
                            <m:ctrlPr>
                              <a:rPr lang="en-US" sz="305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0.013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f>
                          <m:fPr>
                            <m:ctrlPr>
                              <a:rPr lang="en-US" sz="305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05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05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9.37 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0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30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05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305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305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05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05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30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endParaRPr lang="en-US" sz="36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  <a:blipFill rotWithShape="1">
                <a:blip r:embed="rId2"/>
                <a:stretch>
                  <a:fillRect l="-2575" t="-761" r="-2326" b="-176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785E48AB-6017-410F-BE1D-C9C515A89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A4CC902-622E-497D-8E80-D7EAD5BE05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442A0DA-B2B8-48CA-99D2-275D2D1D5E8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46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143000" y="514350"/>
                <a:ext cx="7391400" cy="3977676"/>
              </a:xfr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∴</m:t>
                    </m:r>
                  </m:oMath>
                </a14:m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U =  0.297  </a:t>
                </a:r>
                <a:r>
                  <a:rPr lang="en-US" sz="40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40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4000" b="1" i="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4000" b="1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0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(</a:t>
                </a:r>
                <a:r>
                  <a:rPr lang="en-US" sz="4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উত্তর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</a:p>
              <a:p>
                <a:pPr marL="0"/>
                <a:endParaRPr lang="en-US" sz="3700" b="1" i="0" spc="-15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37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সতর্কতা</a:t>
                </a:r>
                <a:r>
                  <a:rPr lang="en-US" sz="37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(</a:t>
                </a:r>
                <a:r>
                  <a:rPr lang="en-US" sz="37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Pecautions</a:t>
                </a:r>
                <a:r>
                  <a:rPr lang="en-US" sz="37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):</a:t>
                </a:r>
              </a:p>
              <a:p>
                <a:pPr marL="0"/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1|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PvU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©  †_‡K 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gvb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 †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bIqvi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mgq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 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mZK©Zvi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  mv‡_ 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wb‡Z</a:t>
                </a:r>
                <a:r>
                  <a:rPr lang="en-US" sz="3700" b="1" i="0" spc="-300" dirty="0">
                    <a:solidFill>
                      <a:srgbClr val="000000"/>
                    </a:solidFill>
                    <a:latin typeface="SutonnyMJ"/>
                  </a:rPr>
                  <a:t>  </a:t>
                </a:r>
                <a:r>
                  <a:rPr lang="en-US" sz="3700" b="1" i="0" spc="-300" dirty="0" err="1">
                    <a:solidFill>
                      <a:srgbClr val="000000"/>
                    </a:solidFill>
                    <a:latin typeface="SutonnyMJ"/>
                  </a:rPr>
                  <a:t>n‡e</a:t>
                </a:r>
                <a:endParaRPr lang="en-US" sz="3700" b="1" i="0" spc="-300" dirty="0">
                  <a:solidFill>
                    <a:srgbClr val="000000"/>
                  </a:solidFill>
                  <a:latin typeface="SutonnyMJ"/>
                </a:endParaRPr>
              </a:p>
              <a:p>
                <a:pPr marL="0"/>
                <a:r>
                  <a:rPr lang="en-US" sz="4650" b="1" i="0" spc="-150" dirty="0">
                    <a:solidFill>
                      <a:srgbClr val="000000"/>
                    </a:solidFill>
                    <a:latin typeface="SutonnyMJ"/>
                  </a:rPr>
                  <a:t>2| </a:t>
                </a:r>
                <a:r>
                  <a:rPr lang="en-US" sz="4650" b="1" i="0" spc="-150" dirty="0" err="1">
                    <a:solidFill>
                      <a:srgbClr val="000000"/>
                    </a:solidFill>
                    <a:latin typeface="SutonnyMJ"/>
                  </a:rPr>
                  <a:t>g‡bv‡hv‡Mi</a:t>
                </a:r>
                <a:r>
                  <a:rPr lang="en-US" sz="4650" b="1" i="0" spc="-150" dirty="0">
                    <a:solidFill>
                      <a:srgbClr val="000000"/>
                    </a:solidFill>
                    <a:latin typeface="SutonnyMJ"/>
                  </a:rPr>
                  <a:t> mv‡_ </a:t>
                </a:r>
                <a:r>
                  <a:rPr lang="en-US" sz="4650" b="1" i="0" spc="-150" dirty="0" err="1">
                    <a:solidFill>
                      <a:srgbClr val="000000"/>
                    </a:solidFill>
                    <a:latin typeface="SutonnyMJ"/>
                  </a:rPr>
                  <a:t>KvR</a:t>
                </a:r>
                <a:r>
                  <a:rPr lang="en-US" sz="4650" b="1" i="0" spc="-150" dirty="0">
                    <a:solidFill>
                      <a:srgbClr val="000000"/>
                    </a:solidFill>
                    <a:latin typeface="SutonnyMJ"/>
                  </a:rPr>
                  <a:t>¸‡</a:t>
                </a:r>
                <a:r>
                  <a:rPr lang="en-US" sz="4650" b="1" i="0" spc="-150" dirty="0" err="1">
                    <a:solidFill>
                      <a:srgbClr val="000000"/>
                    </a:solidFill>
                    <a:latin typeface="SutonnyMJ"/>
                  </a:rPr>
                  <a:t>jv</a:t>
                </a:r>
                <a:r>
                  <a:rPr lang="en-US" sz="465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50" b="1" i="0" spc="-150" dirty="0" err="1">
                    <a:solidFill>
                      <a:srgbClr val="000000"/>
                    </a:solidFill>
                    <a:latin typeface="SutonnyMJ"/>
                  </a:rPr>
                  <a:t>Ki‡Z</a:t>
                </a:r>
                <a:r>
                  <a:rPr lang="en-US" sz="465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50" b="1" i="0" spc="-150" dirty="0" err="1">
                    <a:solidFill>
                      <a:srgbClr val="000000"/>
                    </a:solidFill>
                    <a:latin typeface="SutonnyMJ"/>
                  </a:rPr>
                  <a:t>n‡e</a:t>
                </a:r>
                <a:endParaRPr lang="en-US" sz="4650" b="1" i="0" spc="-150" dirty="0">
                  <a:solidFill>
                    <a:srgbClr val="000000"/>
                  </a:solidFill>
                  <a:latin typeface="SutonnyMJ"/>
                </a:endParaRPr>
              </a:p>
              <a:p>
                <a:pPr marL="0"/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3| †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kªwY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wk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¶‡Ki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civgk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©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ev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mnvqZv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wb‡Z</a:t>
                </a:r>
                <a:r>
                  <a:rPr lang="en-US" sz="4600" b="1" i="0" spc="-30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600" b="1" i="0" spc="-300" dirty="0" err="1">
                    <a:solidFill>
                      <a:srgbClr val="000000"/>
                    </a:solidFill>
                    <a:latin typeface="SutonnyMJ"/>
                  </a:rPr>
                  <a:t>n‡e</a:t>
                </a:r>
                <a:endParaRPr lang="en-US" sz="46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endParaRPr lang="en-US" sz="3600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143000" y="514350"/>
                <a:ext cx="7391400" cy="3977676"/>
              </a:xfrm>
              <a:blipFill rotWithShape="1">
                <a:blip r:embed="rId2"/>
                <a:stretch>
                  <a:fillRect l="-3454" t="-913" r="-4934" b="-15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B98E967-F283-440B-AE0A-1B5C5FA05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AE43AE5-CD4E-442E-AA09-2373D40412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3C943F8-1670-4B6A-BF34-83B693E0278E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42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685800"/>
          </a:xfr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ts val="900"/>
              </a:lnSpc>
            </a:pPr>
            <a:r>
              <a:rPr lang="en-US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সমস্যাবলী</a:t>
            </a:r>
            <a:r>
              <a:rPr lang="en-US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endParaRPr lang="en-US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00150"/>
            <a:ext cx="7315200" cy="32918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7100"/>
              </a:lnSpc>
            </a:pPr>
            <a:r>
              <a:rPr lang="en-US" sz="4400" b="1" i="0" spc="-150" dirty="0" err="1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পাঠ্যবই</a:t>
            </a:r>
            <a:r>
              <a:rPr lang="en-US" sz="4400" b="1" i="0" spc="-150" dirty="0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/</a:t>
            </a:r>
            <a:r>
              <a:rPr lang="en-US" sz="4400" b="1" i="0" spc="-150" dirty="0" err="1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রেফারেন্স</a:t>
            </a:r>
            <a:r>
              <a:rPr lang="en-US" sz="4400" b="1" i="0" spc="-150" dirty="0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বইয়ের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4400" b="1" i="0" spc="-150" dirty="0" err="1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প্রথম</a:t>
            </a:r>
            <a:endParaRPr lang="en-US" sz="4400" b="1" i="0" spc="-150" dirty="0" smtClean="0">
              <a:solidFill>
                <a:srgbClr val="000000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  <a:p>
            <a:pPr marL="0" algn="ctr">
              <a:lnSpc>
                <a:spcPts val="7100"/>
              </a:lnSpc>
            </a:pPr>
            <a:r>
              <a:rPr lang="en-US" sz="4400" b="1" i="0" spc="-150" dirty="0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অধ্যায়ের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ইউ-ফ্যাক্টর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সম্বলিত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সকল</a:t>
            </a:r>
            <a:endParaRPr lang="en-US" sz="4400" b="1" i="0" spc="-150" dirty="0" smtClean="0">
              <a:solidFill>
                <a:srgbClr val="000000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  <a:p>
            <a:pPr marL="0" algn="ctr">
              <a:lnSpc>
                <a:spcPts val="7100"/>
              </a:lnSpc>
            </a:pPr>
            <a:r>
              <a:rPr lang="en-US" sz="4400" b="1" i="0" spc="-150" dirty="0" smtClean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সমস্যাগুলো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সমাধান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করতে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হবে</a:t>
            </a:r>
            <a:r>
              <a:rPr lang="en-US" sz="4400" b="1" i="0" spc="-150" dirty="0">
                <a:solidFill>
                  <a:srgbClr val="00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E84E6FFE-A256-441C-A851-01584F8FD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2FCB2A1-860E-47CF-BB2C-22DB2D6E19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D2304F2-1CC9-4702-B2BD-D452EF48D85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521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838200"/>
          </a:xfrm>
          <a:solidFill>
            <a:srgbClr val="92D050"/>
          </a:solidFill>
        </p:spPr>
        <p:txBody>
          <a:bodyPr/>
          <a:lstStyle/>
          <a:p>
            <a:pPr algn="ctr"/>
            <a:r>
              <a:rPr lang="en-US" sz="54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54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pc="-1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Remarks</a:t>
            </a:r>
            <a:r>
              <a:rPr lang="en-US" sz="54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28750"/>
            <a:ext cx="7228850" cy="30632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বিভিন্ন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মাধ্যম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ইন্সুলেশনের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u-</a:t>
            </a:r>
            <a:endParaRPr lang="en-US" sz="5500" b="1" i="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55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ফ্যাক্টরের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জানা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বিভিন্ন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/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আবাসিক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বাণিজ্যিক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ভবন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endParaRPr lang="en-US" sz="55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1CF6B455-21F7-4829-AC77-74A8CCD04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CD87430-A68D-45A5-98CD-D01B8744F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BD8DE9C-AE44-467A-AEFE-ABDD9A7A730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025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 smtClean="0">
                <a:ln>
                  <a:noFill/>
                </a:ln>
                <a:solidFill>
                  <a:srgbClr val="797281"/>
                </a:solidFill>
                <a:effectLst/>
                <a:uLnTx/>
                <a:uFillTx/>
                <a:latin typeface="Tinos"/>
                <a:ea typeface="Tinos"/>
                <a:cs typeface="Tinos"/>
                <a:sym typeface="Tino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" sz="1200" b="0" i="0" u="none" strike="noStrike" kern="0" cap="none" spc="0" normalizeH="0" baseline="0" noProof="0">
              <a:ln>
                <a:noFill/>
              </a:ln>
              <a:solidFill>
                <a:srgbClr val="797281"/>
              </a:solidFill>
              <a:effectLst/>
              <a:uLnTx/>
              <a:uFillTx/>
              <a:latin typeface="Tinos"/>
              <a:ea typeface="Tinos"/>
              <a:cs typeface="Tinos"/>
              <a:sym typeface="Tino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94021"/>
            <a:ext cx="7315200" cy="3974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1099584"/>
            <a:ext cx="7228850" cy="32316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টেকনোলজির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সকল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               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শিক্ষকগণকে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-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9600" b="1" i="0" u="none" strike="noStrike" kern="0" cap="none" spc="-15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Nikosh" pitchFamily="2" charset="0"/>
                <a:ea typeface="+mn-ea"/>
                <a:cs typeface="Nikosh" pitchFamily="2" charset="0"/>
                <a:sym typeface="Arial"/>
              </a:rPr>
              <a:t>স্বাগত</a:t>
            </a:r>
            <a:endParaRPr kumimoji="0" lang="en-US" sz="9600" b="1" i="0" u="none" strike="noStrike" kern="0" cap="none" spc="-15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Nikosh" pitchFamily="2" charset="0"/>
              <a:ea typeface="+mn-ea"/>
              <a:cs typeface="Nikosh" pitchFamily="2" charset="0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A8AED6D-4217-4D14-9370-2972BB8E428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  <a:sym typeface="Arial"/>
              </a:rPr>
              <a:t>Presented By : A.M.ATIQULLAH, 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  <a:sym typeface="Arial"/>
              </a:rPr>
              <a:t>DHAKA POLYTECHNIC INSTITUTE,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ok Antiqua"/>
              <a:ea typeface="+mn-ea"/>
              <a:cs typeface="+mn-cs"/>
              <a:sym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উপস্থাপনায়ঃ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আবু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মোহাম্মদ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আতিকুল্যা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,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ইন্সট্রাক্টর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আর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এসি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)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ঢাকা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পলিটেকনিক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ইন্সটিটিউট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,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তেজগাঁও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, ঢাকা-১২০৮।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202F3707-ABE9-496E-BB7D-D375A6D09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306D06E-56DF-4FF2-857C-CB827BFC10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13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endParaRPr lang="en-US" sz="28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হিমাগারের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 </a:t>
            </a:r>
            <a:r>
              <a:rPr lang="en-US" sz="54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ফ্যাক্টর</a:t>
            </a:r>
            <a:r>
              <a:rPr lang="en-US" sz="54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জনিত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</a:t>
            </a:r>
            <a:endParaRPr lang="en-US" sz="54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ও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জ্ঞান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জানতে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 algn="ctr"/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পারবে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</a:p>
          <a:p>
            <a:pPr marL="0" lvl="0" algn="ctr"/>
            <a:r>
              <a:rPr lang="en-US" sz="6000" b="1" i="0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</a:t>
            </a:r>
            <a:r>
              <a:rPr lang="en-US" sz="6000" b="1" i="0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6000" b="1" i="0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</a:t>
            </a:r>
            <a:endParaRPr lang="en-US" sz="6000" b="1" i="0" spc="-150" dirty="0">
              <a:solidFill>
                <a:srgbClr val="0D01AF"/>
              </a:solidFill>
            </a:endParaRPr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7BC88F96-C6FF-488A-8D2A-1297C41BC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8AC0D64-2590-4B6C-B359-77DCC2BFD2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DE2E6FF-E112-4560-A125-64AB1A85F1A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403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31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666750"/>
            <a:ext cx="3320350" cy="3372654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544775" y="1049950"/>
            <a:ext cx="3234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371600" y="2249575"/>
            <a:ext cx="3756100" cy="1848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 </a:t>
            </a:r>
            <a:r>
              <a:rPr lang="en" sz="2500" b="1" dirty="0">
                <a:solidFill>
                  <a:srgbClr val="FF0000"/>
                </a:solidFill>
              </a:rPr>
              <a:t>atiqullahrac@gmail.com</a:t>
            </a:r>
            <a:endParaRPr sz="2500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xmlns="" id="{00CBB8B4-2832-4737-9FD9-E71E5E3B6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CE27D76F-3DBD-4D93-8B8F-4F5D0DDF64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F15564F-F5D6-49BE-922E-1E5FE1C3B92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38570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32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90550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4585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All 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C0F8071D-4112-4DD9-A8E0-2B97D412B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8E83F19-7FA6-47E3-9BE9-FEBF89F5F3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4059F74-1C66-4E7C-9F3C-DEBCBFD79E9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67363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66E4C2EA-4AE2-4BE6-8402-E914A2FA9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50BF322-8176-4877-A3C0-F6E982C48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28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14600" y="1099584"/>
            <a:ext cx="5029200" cy="26468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164F3C99-9A25-400B-B38B-C59C2EBAB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26FD848-ADBC-4D30-BC90-BE50169ED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78096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914400"/>
          </a:xfrm>
          <a:solidFill>
            <a:srgbClr val="FFFF00"/>
          </a:solidFill>
          <a:ln w="76200">
            <a:solidFill>
              <a:srgbClr val="00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1800"/>
              </a:lnSpc>
            </a:pPr>
            <a:r>
              <a:rPr lang="en-US" sz="800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80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8000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নং-০৩</a:t>
            </a:r>
            <a:endParaRPr lang="en-US" sz="800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9833" y="1538618"/>
            <a:ext cx="7228849" cy="2910876"/>
          </a:xfr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000" b="1" i="0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6000" b="1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নাম</a:t>
            </a:r>
            <a:endParaRPr lang="en-US" sz="6000" b="1" i="0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  <a:latin typeface="Nikosh" pitchFamily="2" charset="0"/>
              <a:cs typeface="Nikosh" pitchFamily="2" charset="0"/>
            </a:endParaRPr>
          </a:p>
          <a:p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endParaRPr lang="en-US" sz="4400" b="1" i="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3400" b="1" i="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Study  the  transmission/ wall  gain  </a:t>
            </a:r>
            <a:r>
              <a:rPr lang="en-US" sz="3400" b="1" i="0" spc="-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load</a:t>
            </a:r>
            <a:endParaRPr lang="en-US" sz="3400" b="1" i="0" spc="-3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35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000000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C1AD17D-CBB9-43C7-97B5-47A2A2AC6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731DDD5-732C-4040-97D9-0F07A0345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6CB4E4D-07AF-4B9D-948F-581D7685444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72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632" y="571053"/>
            <a:ext cx="7162800" cy="38862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 dirty="0">
                <a:solidFill>
                  <a:srgbClr val="0D01AF"/>
                </a:solidFill>
                <a:latin typeface="Calibri"/>
              </a:rPr>
              <a:t>PRACTICAL</a:t>
            </a:r>
          </a:p>
          <a:p>
            <a:pPr marL="0" algn="r"/>
            <a:endParaRPr lang="en-US" sz="4800" b="1" i="0" spc="-300" dirty="0">
              <a:solidFill>
                <a:srgbClr val="0099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785C49EB-3D50-4E3A-A8DB-FADE53852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B70098B-2C84-4F44-A913-2FE2069DE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0FC5F9B-43D7-4D3E-9C69-29E9E720F85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80947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00000000-1234-1234-1234-123412341234}" type="slidenum">
              <a:rPr lang="en" smtClean="0">
                <a:solidFill>
                  <a:srgbClr val="797281"/>
                </a:solidFill>
              </a:rPr>
              <a:pPr>
                <a:defRPr/>
              </a:pPr>
              <a:t>37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94021"/>
            <a:ext cx="7315200" cy="3974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1099584"/>
            <a:ext cx="7228850" cy="32316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টেকনোলজির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সকল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</a:p>
          <a:p>
            <a:pPr algn="just">
              <a:defRPr/>
            </a:pP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               </a:t>
            </a:r>
            <a:r>
              <a:rPr lang="en-US" sz="3600" b="1" spc="-15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শিক্ষকগণকে</a:t>
            </a:r>
            <a:r>
              <a:rPr lang="en-US" sz="3600" b="1" spc="-15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- </a:t>
            </a:r>
          </a:p>
          <a:p>
            <a:pPr algn="ctr">
              <a:defRPr/>
            </a:pPr>
            <a:r>
              <a:rPr lang="en-GB" sz="9600" b="1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স্বাগত</a:t>
            </a:r>
            <a:endParaRPr lang="en-US" sz="96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A8AED6D-4217-4D14-9370-2972BB8E428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000000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>
              <a:defRPr/>
            </a:pPr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202F3707-ABE9-496E-BB7D-D375A6D09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306D06E-56DF-4FF2-857C-CB827BFC10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BF1DD6C-576A-421C-B473-7F3C62369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30749" y="514351"/>
            <a:ext cx="661486" cy="58523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81764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38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" name="Picture 2" descr="C:\Users\atiqullah\Desktop\DTE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976" y="563166"/>
            <a:ext cx="855821" cy="713184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1245784" y="1373824"/>
            <a:ext cx="7202266" cy="1569660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ct val="20000"/>
              </a:spcBef>
              <a:buClr>
                <a:srgbClr val="873624"/>
              </a:buClr>
            </a:pPr>
            <a:r>
              <a:rPr lang="en-US" sz="3200" b="1" kern="120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কারিগরি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শিক্ষা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অধিদপ্তরের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তত্ত্বাবধানে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পরিচালিত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০১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মাস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ব্যাপী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“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বিষয়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ভিত্তিক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ব্যবহারিক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প্রশিক্ষণ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কোর্স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”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আরএসি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টেকনোলজির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ব্যবহারিক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ক্লাশে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স্বাগত</a:t>
            </a:r>
            <a:endParaRPr lang="en-US" sz="1800" kern="120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67048" y="3042082"/>
            <a:ext cx="7152650" cy="1446550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buClr>
                <a:srgbClr val="873624"/>
              </a:buClr>
            </a:pPr>
            <a:r>
              <a:rPr lang="en-US" sz="4400" b="1" kern="1200" dirty="0">
                <a:solidFill>
                  <a:prstClr val="black"/>
                </a:solidFill>
                <a:latin typeface="Book Antiqua"/>
              </a:rPr>
              <a:t>https://www.youtube.com/c/AMAtiqullah</a:t>
            </a:r>
          </a:p>
        </p:txBody>
      </p:sp>
      <p:sp>
        <p:nvSpPr>
          <p:cNvPr id="7" name="Rectangle 6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5BF1DD6C-576A-421C-B473-7F3C62369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8976" y="583988"/>
            <a:ext cx="863259" cy="672867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280A5B89-716E-47A3-9040-D6CD91DD8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C904D2D-2D79-4A23-B374-DDFD3F15F5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4058D6F-44D7-418F-8CFA-9FC259CFED6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38475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282998" y="535615"/>
            <a:ext cx="4272350" cy="943197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FF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lnSpc>
                <a:spcPts val="4300"/>
              </a:lnSpc>
            </a:pPr>
            <a: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7200" dirty="0" err="1">
                <a:solidFill>
                  <a:srgbClr val="000066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উপস্থাপনায়</a:t>
            </a:r>
            <a:endParaRPr sz="580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272365" y="1558115"/>
            <a:ext cx="4272350" cy="2910876"/>
          </a:xfrm>
          <a:prstGeom prst="rect">
            <a:avLst/>
          </a:prstGeom>
          <a:ln w="76200"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ও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বিভাগীয়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প্রধান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(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আরএসি</a:t>
            </a:r>
            <a:endParaRPr lang="en-US" sz="2400" b="1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</a:p>
          <a:p>
            <a:pPr marL="0" lvl="0" indent="0" algn="ctr" rtl="0">
              <a:lnSpc>
                <a:spcPts val="38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  <a:hlinkClick r:id="rId3"/>
              </a:rPr>
              <a:t>atiqullahrac@</a:t>
            </a: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gmail.com</a:t>
            </a:r>
            <a:endParaRPr lang="en" sz="28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ctr">
              <a:lnSpc>
                <a:spcPts val="2100"/>
              </a:lnSpc>
              <a:buSzPts val="1100"/>
              <a:buNone/>
            </a:pPr>
            <a:r>
              <a:rPr lang="bn-BD" sz="2000" b="1" spc="-150" dirty="0" err="1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ইউটিউব</a:t>
            </a:r>
            <a:r>
              <a:rPr lang="bn-BD" sz="2000" b="1" spc="-150" dirty="0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bn-BD" sz="2000" b="1" spc="-150" dirty="0" err="1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লিঙ্ক</a:t>
            </a:r>
            <a:r>
              <a:rPr lang="bn-BD" sz="2800" b="1" spc="-150" dirty="0">
                <a:solidFill>
                  <a:srgbClr val="FF0000"/>
                </a:solidFill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800" b="1" spc="-150" dirty="0" err="1">
                <a:solidFill>
                  <a:srgbClr val="0D01AF"/>
                </a:solidFill>
                <a:highlight>
                  <a:srgbClr val="00FFFF"/>
                </a:highlight>
                <a:latin typeface="Times New Roman" pitchFamily="18" charset="0"/>
                <a:cs typeface="Times New Roman" pitchFamily="18" charset="0"/>
              </a:rPr>
              <a:t>a.m.atiqullah</a:t>
            </a:r>
            <a:endParaRPr lang="en-US" sz="2800" b="1" spc="-150" dirty="0">
              <a:solidFill>
                <a:srgbClr val="0D01AF"/>
              </a:solidFill>
              <a:highlight>
                <a:srgbClr val="00FFFF"/>
              </a:highlight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39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598" y="601183"/>
            <a:ext cx="2743200" cy="381000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DEBA3E4C-779D-4A4C-94E7-DF98E2526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A017365-D097-4ADC-B422-76CCD5FDC6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AA3A4A1-1DD5-4342-9268-0C8EAC217D0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67396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1219200" y="2848780"/>
            <a:ext cx="7315200" cy="1631216"/>
          </a:xfrm>
          <a:prstGeom prst="rect">
            <a:avLst/>
          </a:prstGeom>
          <a:solidFill>
            <a:srgbClr val="0D01AF"/>
          </a:solidFill>
          <a:ln w="57150">
            <a:solidFill>
              <a:srgbClr val="009900"/>
            </a:solidFill>
          </a:ln>
        </p:spPr>
        <p:txBody>
          <a:bodyPr wrap="square">
            <a:spAutoFit/>
          </a:bodyPr>
          <a:lstStyle/>
          <a:p>
            <a:pPr marL="457200" lvl="0" indent="-419100" algn="ctr">
              <a:lnSpc>
                <a:spcPts val="4000"/>
              </a:lnSpc>
              <a:buClr>
                <a:srgbClr val="666666"/>
              </a:buClr>
              <a:buSzPts val="1800"/>
            </a:pPr>
            <a:r>
              <a:rPr lang="en-GB" sz="4400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জব</a:t>
            </a:r>
            <a:r>
              <a:rPr lang="en-GB" sz="44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নং-০৩</a:t>
            </a:r>
            <a:endParaRPr lang="en-US" sz="44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ea typeface="Tinos"/>
              <a:cs typeface="Nikosh" pitchFamily="2" charset="0"/>
              <a:sym typeface="Tinos"/>
            </a:endParaRPr>
          </a:p>
          <a:p>
            <a:pPr marL="457200" lvl="0" indent="-419100" algn="ctr">
              <a:lnSpc>
                <a:spcPts val="4000"/>
              </a:lnSpc>
              <a:buClr>
                <a:srgbClr val="666666"/>
              </a:buClr>
              <a:buSzPts val="1800"/>
            </a:pPr>
            <a:r>
              <a:rPr lang="en-US" sz="4400" b="1" dirty="0" err="1" smtClean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ট্রান্সমিশন</a:t>
            </a:r>
            <a:r>
              <a:rPr lang="en-US" sz="4400" b="1" dirty="0" smtClean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</a:t>
            </a:r>
            <a:r>
              <a:rPr lang="en-US" sz="4400" b="1" dirty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ওয়ালগেইন</a:t>
            </a:r>
            <a:r>
              <a:rPr lang="en-US" sz="4400" b="1" dirty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লোড</a:t>
            </a:r>
            <a:r>
              <a:rPr lang="en-US" sz="4400" b="1" dirty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b="1" dirty="0" err="1" smtClean="0">
                <a:solidFill>
                  <a:schemeClr val="bg1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পর্যবেক্ষণ</a:t>
            </a:r>
            <a:endParaRPr lang="en-US" sz="4400" b="1" dirty="0" smtClean="0">
              <a:solidFill>
                <a:schemeClr val="bg1"/>
              </a:solidFill>
              <a:latin typeface="Nikosh" pitchFamily="2" charset="0"/>
              <a:ea typeface="Tinos"/>
              <a:cs typeface="Nikosh" pitchFamily="2" charset="0"/>
              <a:sym typeface="Tinos"/>
            </a:endParaRPr>
          </a:p>
          <a:p>
            <a:pPr marL="457200" lvl="0" indent="-419100" algn="ctr">
              <a:lnSpc>
                <a:spcPts val="4000"/>
              </a:lnSpc>
              <a:buClr>
                <a:srgbClr val="666666"/>
              </a:buClr>
              <a:buSzPts val="1800"/>
            </a:pPr>
            <a:r>
              <a:rPr lang="en-US" sz="3200" b="1" spc="-300" dirty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Study  the  </a:t>
            </a:r>
            <a:r>
              <a:rPr lang="en-US" sz="3200" b="1" spc="-300" dirty="0" smtClean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Transmission</a:t>
            </a:r>
            <a:r>
              <a:rPr lang="en-US" sz="3200" b="1" spc="-300" dirty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/ </a:t>
            </a:r>
            <a:r>
              <a:rPr lang="en-US" sz="3200" b="1" spc="-300" dirty="0" smtClean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Wall  Gain  </a:t>
            </a:r>
            <a:r>
              <a:rPr lang="en-US" sz="3200" b="1" spc="-300" dirty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L</a:t>
            </a:r>
            <a:r>
              <a:rPr lang="en-US" sz="3200" b="1" spc="-300" dirty="0" smtClean="0">
                <a:solidFill>
                  <a:srgbClr val="FFFF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oad</a:t>
            </a:r>
            <a:endParaRPr lang="en-US" sz="3200" b="1" spc="-300" dirty="0">
              <a:solidFill>
                <a:srgbClr val="FFFF00"/>
              </a:solidFill>
              <a:latin typeface="Nikosh" pitchFamily="2" charset="0"/>
              <a:ea typeface="Tinos"/>
              <a:cs typeface="Nikosh" pitchFamily="2" charset="0"/>
              <a:sym typeface="Tino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9200" y="514350"/>
            <a:ext cx="7228850" cy="2255426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GB" sz="3600" b="1" u="sng" spc="-15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জব</a:t>
            </a:r>
            <a:r>
              <a:rPr lang="en-GB" sz="3600" b="1" u="sng" spc="-15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GB" sz="3600" b="1" u="sng" spc="-15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নং</a:t>
            </a:r>
            <a:r>
              <a:rPr lang="en-GB" sz="3600" b="1" u="sng" spc="-15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০২</a:t>
            </a:r>
            <a:endParaRPr lang="en-US" sz="3600" b="1" u="sng" spc="-15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ea typeface="Tinos"/>
              <a:cs typeface="Nikosh" pitchFamily="2" charset="0"/>
              <a:sym typeface="Tinos"/>
            </a:endParaRPr>
          </a:p>
          <a:p>
            <a:pPr algn="ctr">
              <a:lnSpc>
                <a:spcPts val="3400"/>
              </a:lnSpc>
            </a:pPr>
            <a:r>
              <a:rPr lang="en-US" sz="3200" b="1" spc="-150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বাইরের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বাতাসের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বিভিন্ন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গতিবেগ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কাঠামোর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ভিতর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b="1" spc="-150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দিয়ে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তাপ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বিনিময়ের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3200" b="1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কো-ইফিসিয়েন্ট</a:t>
            </a:r>
            <a:r>
              <a:rPr lang="en-US" sz="3200" b="1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b="1" spc="-150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পর্যবেক্ষণ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3200" b="1" spc="-150" dirty="0" err="1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করণ</a:t>
            </a:r>
            <a:r>
              <a:rPr lang="en-US" sz="3200" b="1" spc="-150" dirty="0" smtClean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।</a:t>
            </a:r>
          </a:p>
          <a:p>
            <a:pPr algn="ctr">
              <a:lnSpc>
                <a:spcPts val="3400"/>
              </a:lnSpc>
            </a:pPr>
            <a:r>
              <a:rPr lang="en-US" sz="2800" b="1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Study the co-efficient of </a:t>
            </a:r>
            <a:r>
              <a:rPr lang="en-US" sz="2800" b="1" spc="-150" dirty="0" smtClean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Heat Transfer </a:t>
            </a:r>
            <a:r>
              <a:rPr lang="en-US" sz="2800" b="1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(U factor) for the </a:t>
            </a:r>
            <a:r>
              <a:rPr lang="en-US" sz="2800" b="1" spc="-150" dirty="0" smtClean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Structure </a:t>
            </a:r>
            <a:r>
              <a:rPr lang="en-US" sz="2800" b="1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with </a:t>
            </a:r>
            <a:r>
              <a:rPr lang="en-US" sz="2800" b="1" spc="-150" dirty="0" smtClean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Different Wind Velocity </a:t>
            </a:r>
            <a:r>
              <a:rPr lang="en-US" sz="2800" b="1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of </a:t>
            </a:r>
            <a:r>
              <a:rPr lang="en-US" sz="2800" b="1" spc="-150" dirty="0" smtClean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Outside</a:t>
            </a:r>
            <a:r>
              <a:rPr lang="en-US" sz="2800" b="1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.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202F3707-ABE9-496E-BB7D-D375A6D09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306D06E-56DF-4FF2-857C-CB827BFC10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A8AED6D-4217-4D14-9370-2972BB8E428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 smtClean="0">
                <a:latin typeface="Nikosh" pitchFamily="2" charset="0"/>
                <a:cs typeface="Nikosh" pitchFamily="2" charset="0"/>
              </a:rPr>
              <a:t>উপস্থাপনায়</a:t>
            </a:r>
            <a:r>
              <a:rPr lang="en-US" sz="1600" b="1" dirty="0" smtClean="0">
                <a:latin typeface="Nikosh" pitchFamily="2" charset="0"/>
                <a:cs typeface="Nikosh" pitchFamily="2" charset="0"/>
              </a:rPr>
              <a:t>: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05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67000" y="515029"/>
            <a:ext cx="3733800" cy="685800"/>
          </a:xfrm>
          <a:prstGeom prst="rect">
            <a:avLst/>
          </a:prstGeo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62959"/>
            <a:ext cx="7315200" cy="1000274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264627"/>
            <a:ext cx="7315200" cy="1159800"/>
          </a:xfrm>
          <a:solidFill>
            <a:srgbClr val="92D050"/>
          </a:solidFill>
          <a:ln w="76200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/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/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700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&amp; Heating Load Calculation</a:t>
            </a:r>
            <a:endParaRPr lang="en-US" sz="3700" spc="-3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3428" y="2523421"/>
            <a:ext cx="2057400" cy="830997"/>
          </a:xfrm>
          <a:prstGeom prst="rect">
            <a:avLst/>
          </a:prstGeom>
          <a:ln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৪র্থ </a:t>
            </a:r>
            <a:r>
              <a:rPr lang="en-US" sz="48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পর্ব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0EDFADC2-8759-4D80-B46E-43B8B4F64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8C7B137-BD4F-499C-B06D-E978C1E3BA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66B63A7-467D-4497-8105-E49B224D6C2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63916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27199"/>
            <a:ext cx="7239000" cy="1102519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ক্লাশ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শিখব</a:t>
            </a:r>
            <a:endParaRPr lang="en-US" sz="6300" spc="-15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56585"/>
            <a:ext cx="7239000" cy="2703542"/>
          </a:xfrm>
          <a:ln w="76200"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000" b="1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Q-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বের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4000" b="1" spc="-150" dirty="0" smtClean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100" b="1" spc="-30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৩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। </a:t>
            </a:r>
            <a:r>
              <a:rPr lang="en-US" sz="4000" b="1" spc="-300" dirty="0">
                <a:solidFill>
                  <a:srgbClr val="0000FF"/>
                </a:solidFill>
                <a:latin typeface="Times New Roman" pitchFamily="18" charset="0"/>
                <a:cs typeface="Times New Roman" panose="02020603050405020304" pitchFamily="18" charset="0"/>
              </a:rPr>
              <a:t>TD</a:t>
            </a:r>
            <a:r>
              <a:rPr lang="en-US" sz="4100" b="1" spc="-3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বেরকরণ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4100" b="1" spc="-30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spc="-3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Oswald"/>
              </a:rPr>
              <a:t>U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ফ্যাক্টর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এর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বিভিন্ন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মান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বেরকরণ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প্রণালী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সমূহ</a:t>
            </a:r>
            <a:r>
              <a:rPr lang="en-US" sz="4000" b="1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40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41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06BDD6BA-8AC5-40AD-94F1-79A694CB5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9ED74BF-50B7-46AA-9E8B-A9EE5BAA9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50E1C68-CF9C-4F36-A04B-3DD2C006DB5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79902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0466" y="514351"/>
            <a:ext cx="7239000" cy="838199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4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54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নং-০৩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466" y="1428750"/>
            <a:ext cx="7239000" cy="3063276"/>
          </a:xfrm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>
              <a:spcBef>
                <a:spcPts val="0"/>
              </a:spcBef>
            </a:pPr>
            <a:r>
              <a:rPr lang="en-GB" sz="5400" b="1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GB" sz="5400" b="1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5400" b="1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নাম</a:t>
            </a:r>
            <a:endParaRPr lang="en-US" sz="5400" b="1" spc="-150" dirty="0" smtClean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>
              <a:lnSpc>
                <a:spcPts val="5300"/>
              </a:lnSpc>
              <a:spcBef>
                <a:spcPts val="0"/>
              </a:spcBef>
            </a:pPr>
            <a:r>
              <a:rPr lang="en-US" sz="5400" b="1" spc="-300" dirty="0" smtClean="0">
                <a:solidFill>
                  <a:srgbClr val="000000"/>
                </a:solidFill>
                <a:latin typeface="Calibri"/>
              </a:rPr>
              <a:t>3</a:t>
            </a:r>
            <a:r>
              <a:rPr lang="en-US" sz="5400" b="1" spc="-300" dirty="0">
                <a:solidFill>
                  <a:srgbClr val="000000"/>
                </a:solidFill>
                <a:latin typeface="Calibri"/>
              </a:rPr>
              <a:t>. Study the </a:t>
            </a:r>
            <a:r>
              <a:rPr lang="en-US" sz="5400" b="1" spc="-300" dirty="0">
                <a:solidFill>
                  <a:srgbClr val="FF0000"/>
                </a:solidFill>
                <a:latin typeface="Calibri"/>
              </a:rPr>
              <a:t>T</a:t>
            </a:r>
            <a:r>
              <a:rPr lang="en-US" sz="5400" b="1" spc="-300" dirty="0" smtClean="0">
                <a:solidFill>
                  <a:srgbClr val="FF0000"/>
                </a:solidFill>
                <a:latin typeface="Calibri"/>
              </a:rPr>
              <a:t>ransmission</a:t>
            </a:r>
            <a:r>
              <a:rPr lang="en-US" sz="5400" b="1" spc="-300" dirty="0">
                <a:solidFill>
                  <a:srgbClr val="000000"/>
                </a:solidFill>
                <a:latin typeface="Calibri"/>
              </a:rPr>
              <a:t>/</a:t>
            </a:r>
          </a:p>
          <a:p>
            <a:pPr>
              <a:lnSpc>
                <a:spcPts val="5300"/>
              </a:lnSpc>
              <a:spcBef>
                <a:spcPts val="0"/>
              </a:spcBef>
            </a:pPr>
            <a:r>
              <a:rPr lang="en-US" sz="6600" b="1" spc="-300" dirty="0">
                <a:solidFill>
                  <a:srgbClr val="009900"/>
                </a:solidFill>
                <a:latin typeface="Calibri"/>
              </a:rPr>
              <a:t>W</a:t>
            </a:r>
            <a:r>
              <a:rPr lang="en-US" sz="6600" b="1" spc="-300" dirty="0" smtClean="0">
                <a:solidFill>
                  <a:srgbClr val="009900"/>
                </a:solidFill>
                <a:latin typeface="Calibri"/>
              </a:rPr>
              <a:t>all Gain </a:t>
            </a:r>
            <a:r>
              <a:rPr lang="en-US" sz="6600" b="1" spc="-300" dirty="0">
                <a:solidFill>
                  <a:srgbClr val="009900"/>
                </a:solidFill>
                <a:latin typeface="Calibri"/>
              </a:rPr>
              <a:t>L</a:t>
            </a:r>
            <a:r>
              <a:rPr lang="en-US" sz="6600" b="1" spc="-300" dirty="0" smtClean="0">
                <a:solidFill>
                  <a:srgbClr val="009900"/>
                </a:solidFill>
                <a:latin typeface="Calibri"/>
              </a:rPr>
              <a:t>oad.</a:t>
            </a:r>
            <a:endParaRPr lang="en-US" sz="6600" b="1" spc="-300" dirty="0">
              <a:solidFill>
                <a:srgbClr val="009900"/>
              </a:solidFill>
              <a:latin typeface="Nikosh" pitchFamily="2" charset="0"/>
              <a:cs typeface="Nikosh" pitchFamily="2" charset="0"/>
            </a:endParaRPr>
          </a:p>
          <a:p>
            <a:pPr>
              <a:lnSpc>
                <a:spcPts val="4700"/>
              </a:lnSpc>
              <a:spcBef>
                <a:spcPts val="0"/>
              </a:spcBef>
            </a:pP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endParaRPr lang="en-US" sz="4750" b="1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42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350627B8-70B5-4055-A6AF-6503454E2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0E64E5B-8521-433B-8CE8-28E9A42E8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0B107CD-9120-4E12-ADB1-27E8C58E3E4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62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08556"/>
            <a:ext cx="7315200" cy="11598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txBody>
          <a:bodyPr/>
          <a:lstStyle/>
          <a:p>
            <a:pPr marL="457200" lvl="0" indent="-419100">
              <a:lnSpc>
                <a:spcPts val="4000"/>
              </a:lnSpc>
            </a:pPr>
            <a:r>
              <a:rPr lang="en-US" sz="37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  <a:t>3. Study the transmission/wall gain load</a:t>
            </a:r>
            <a:br>
              <a:rPr lang="en-US" sz="37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</a:b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ট্রান্সমিশন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ওয়ালগেইন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লোড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পর্যবেক্ষণ</a:t>
            </a:r>
            <a:endParaRPr lang="en-US" sz="3700" spc="-1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668356"/>
            <a:ext cx="7315200" cy="2823670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ts val="4980"/>
              </a:lnSpc>
            </a:pPr>
            <a:r>
              <a:rPr lang="en-US" sz="3500" b="1" i="0" spc="-150" dirty="0">
                <a:solidFill>
                  <a:srgbClr val="000000"/>
                </a:solidFill>
                <a:latin typeface="Calibri"/>
              </a:rPr>
              <a:t>3.1 </a:t>
            </a:r>
            <a:r>
              <a:rPr lang="en-US" sz="3500" b="1" i="0" spc="-150" dirty="0">
                <a:solidFill>
                  <a:srgbClr val="FF0000"/>
                </a:solidFill>
                <a:latin typeface="Calibri"/>
              </a:rPr>
              <a:t>Draw </a:t>
            </a:r>
            <a:r>
              <a:rPr lang="en-US" sz="3500" b="1" i="0" spc="-150" dirty="0" smtClean="0">
                <a:solidFill>
                  <a:srgbClr val="FF0000"/>
                </a:solidFill>
                <a:latin typeface="Calibri"/>
              </a:rPr>
              <a:t>Layout </a:t>
            </a:r>
            <a:r>
              <a:rPr lang="en-US" sz="3500" b="1" i="0" spc="-150" dirty="0">
                <a:solidFill>
                  <a:srgbClr val="000000"/>
                </a:solidFill>
                <a:latin typeface="Calibri"/>
              </a:rPr>
              <a:t>of </a:t>
            </a:r>
            <a:r>
              <a:rPr lang="en-US" sz="3500" b="1" i="0" spc="-150" dirty="0" smtClean="0">
                <a:solidFill>
                  <a:srgbClr val="000000"/>
                </a:solidFill>
                <a:latin typeface="Calibri"/>
              </a:rPr>
              <a:t>Your </a:t>
            </a:r>
            <a:r>
              <a:rPr lang="en-US" sz="3500" b="1" i="0" spc="-150" dirty="0">
                <a:solidFill>
                  <a:srgbClr val="000000"/>
                </a:solidFill>
                <a:latin typeface="Calibri"/>
              </a:rPr>
              <a:t>I</a:t>
            </a:r>
            <a:r>
              <a:rPr lang="en-US" sz="3500" b="1" i="0" spc="-150" dirty="0" smtClean="0">
                <a:solidFill>
                  <a:srgbClr val="000000"/>
                </a:solidFill>
                <a:latin typeface="Calibri"/>
              </a:rPr>
              <a:t>nstitute </a:t>
            </a:r>
            <a:r>
              <a:rPr lang="en-US" sz="3500" b="1" i="0" spc="-150" dirty="0">
                <a:solidFill>
                  <a:srgbClr val="C00000"/>
                </a:solidFill>
                <a:latin typeface="Calibri"/>
              </a:rPr>
              <a:t>L</a:t>
            </a:r>
            <a:r>
              <a:rPr lang="en-US" sz="3500" b="1" i="0" spc="-150" dirty="0" smtClean="0">
                <a:solidFill>
                  <a:srgbClr val="C00000"/>
                </a:solidFill>
                <a:latin typeface="Calibri"/>
              </a:rPr>
              <a:t>ibrary</a:t>
            </a:r>
            <a:r>
              <a:rPr lang="en-US" sz="3500" b="1" i="0" spc="-150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3500" b="1" i="0" spc="-150" dirty="0">
                <a:solidFill>
                  <a:srgbClr val="000000"/>
                </a:solidFill>
                <a:latin typeface="Calibri"/>
              </a:rPr>
              <a:t>/ </a:t>
            </a:r>
          </a:p>
          <a:p>
            <a:pPr algn="ctr">
              <a:lnSpc>
                <a:spcPts val="4980"/>
              </a:lnSpc>
            </a:pPr>
            <a:r>
              <a:rPr lang="en-US" sz="3800" b="1" i="0" spc="-15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Refrigeration </a:t>
            </a:r>
            <a:r>
              <a:rPr lang="en-US" sz="3800" b="1" i="0" spc="-15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Workshop</a:t>
            </a:r>
            <a:r>
              <a:rPr lang="en-US" sz="3800" b="1" i="0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/ </a:t>
            </a:r>
            <a:r>
              <a:rPr lang="en-US" sz="3800" b="1" i="0" spc="-15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Auditorium</a:t>
            </a:r>
          </a:p>
          <a:p>
            <a:pPr>
              <a:lnSpc>
                <a:spcPts val="4980"/>
              </a:lnSpc>
            </a:pPr>
            <a:r>
              <a:rPr lang="en-US" sz="4150" b="1" i="0" spc="-150" dirty="0">
                <a:solidFill>
                  <a:srgbClr val="000000"/>
                </a:solidFill>
                <a:latin typeface="Calibri"/>
              </a:rPr>
              <a:t>3.2 Calculate </a:t>
            </a:r>
            <a:r>
              <a:rPr lang="en-US" sz="4150" b="1" i="0" spc="-150" dirty="0">
                <a:solidFill>
                  <a:srgbClr val="FF0000"/>
                </a:solidFill>
                <a:latin typeface="Calibri"/>
              </a:rPr>
              <a:t>U </a:t>
            </a:r>
            <a:r>
              <a:rPr lang="en-US" sz="4150" b="1" i="0" spc="-150" dirty="0">
                <a:solidFill>
                  <a:srgbClr val="000000"/>
                </a:solidFill>
                <a:latin typeface="Calibri"/>
              </a:rPr>
              <a:t>factor for the above</a:t>
            </a:r>
          </a:p>
          <a:p>
            <a:pPr algn="ctr">
              <a:lnSpc>
                <a:spcPts val="4980"/>
              </a:lnSpc>
            </a:pPr>
            <a:r>
              <a:rPr lang="en-US" sz="3600" b="1" i="0" spc="-15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3500" b="1" i="0" spc="-300" dirty="0">
                <a:solidFill>
                  <a:srgbClr val="0000FF"/>
                </a:solidFill>
                <a:latin typeface="Calibri"/>
              </a:rPr>
              <a:t>L</a:t>
            </a:r>
            <a:r>
              <a:rPr lang="en-US" sz="3500" b="1" i="0" spc="-300" dirty="0" smtClean="0">
                <a:solidFill>
                  <a:srgbClr val="0000FF"/>
                </a:solidFill>
                <a:latin typeface="Calibri"/>
              </a:rPr>
              <a:t>ibrary</a:t>
            </a:r>
            <a:r>
              <a:rPr lang="en-US" sz="3500" b="1" i="0" spc="-30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3500" b="1" i="0" spc="-30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Refrigeration </a:t>
            </a:r>
            <a:r>
              <a:rPr lang="en-US" sz="3500" b="1" i="0" spc="-300" dirty="0" smtClean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Workshop</a:t>
            </a:r>
            <a:r>
              <a:rPr lang="en-US" sz="3500" b="1" i="0" spc="-30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3500" b="1" i="0" spc="-300" dirty="0">
                <a:solidFill>
                  <a:srgbClr val="FF0000"/>
                </a:solidFill>
                <a:latin typeface="Calibri"/>
              </a:rPr>
              <a:t>Auditorium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43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06428046-4B09-4B33-BB93-917B94A1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09B0B7E-5D81-461A-BB76-2C4FF9BE2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3E26731-5E82-4F73-BF74-B4F2381B91C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91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ctr"/>
            <a:r>
              <a:rPr lang="en-US" sz="7000" b="1" i="0" dirty="0">
                <a:solidFill>
                  <a:srgbClr val="000000"/>
                </a:solidFill>
                <a:latin typeface="Calibri"/>
              </a:rPr>
              <a:t>3.3 </a:t>
            </a:r>
            <a:r>
              <a:rPr lang="en-US" sz="7000" b="1" i="0" dirty="0">
                <a:solidFill>
                  <a:srgbClr val="FF0000"/>
                </a:solidFill>
                <a:latin typeface="Calibri"/>
              </a:rPr>
              <a:t>Solve Problems</a:t>
            </a:r>
          </a:p>
          <a:p>
            <a:pPr marL="0" lvl="0" algn="ctr"/>
            <a:r>
              <a:rPr lang="en-US" sz="6000" b="1" i="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US" sz="6400" b="1" i="0" spc="-300" dirty="0">
                <a:solidFill>
                  <a:srgbClr val="000000"/>
                </a:solidFill>
                <a:latin typeface="Calibri"/>
              </a:rPr>
              <a:t>related to </a:t>
            </a:r>
            <a:r>
              <a:rPr lang="en-US" sz="6400" b="1" i="0" spc="-300" dirty="0">
                <a:solidFill>
                  <a:srgbClr val="0000FF"/>
                </a:solidFill>
                <a:latin typeface="Calibri"/>
              </a:rPr>
              <a:t>transmission</a:t>
            </a:r>
          </a:p>
          <a:p>
            <a:pPr marL="0" lvl="0" algn="ctr"/>
            <a:r>
              <a:rPr lang="en-US" sz="6000" b="1" i="0" spc="-150" dirty="0">
                <a:solidFill>
                  <a:srgbClr val="0000FF"/>
                </a:solidFill>
                <a:latin typeface="Calibri"/>
              </a:rPr>
              <a:t> </a:t>
            </a:r>
            <a:r>
              <a:rPr lang="en-US" sz="6700" b="1" i="0" spc="-150" dirty="0">
                <a:solidFill>
                  <a:srgbClr val="0000FF"/>
                </a:solidFill>
                <a:latin typeface="Calibri"/>
              </a:rPr>
              <a:t>load</a:t>
            </a:r>
            <a:r>
              <a:rPr lang="en-US" sz="6700" b="1" i="0" spc="-15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6700" b="1" i="0" dirty="0">
                <a:solidFill>
                  <a:srgbClr val="000000"/>
                </a:solidFill>
                <a:latin typeface="Calibri"/>
              </a:rPr>
              <a:t>wall gain load </a:t>
            </a:r>
          </a:p>
          <a:p>
            <a:pPr lvl="0"/>
            <a:endParaRPr lang="en-US" b="1" i="0" dirty="0"/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A1CABCF5-9933-457F-ABE8-9EB1F6492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48CF3BD-70AF-4FE9-BF77-421F294930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4B83D15-5996-4DD0-8012-75B7EB3223B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91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6795" y="2163903"/>
            <a:ext cx="7315200" cy="2389050"/>
          </a:xfr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>
              <a:lnSpc>
                <a:spcPts val="3700"/>
              </a:lnSpc>
            </a:pP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800" b="1" i="0" spc="-15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(Objectives</a:t>
            </a:r>
            <a:r>
              <a:rPr lang="en-US" sz="2800" b="1" i="0" spc="-15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</a:t>
            </a:r>
            <a:endParaRPr lang="en-US" sz="2800" b="1" i="0" spc="-15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700"/>
              </a:lnSpc>
            </a:pP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২। 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i="0" spc="-15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(Working </a:t>
            </a:r>
            <a:r>
              <a:rPr lang="en-US" sz="3200" b="1" i="0" spc="-15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Procedure):-</a:t>
            </a:r>
            <a:endParaRPr lang="en-US" sz="3200" b="1" i="0" spc="-15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7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সমস্যাবলি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 ও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&amp; Solving 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7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Precautions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 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7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01210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Remarks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 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45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254305"/>
              </p:ext>
            </p:extLst>
          </p:nvPr>
        </p:nvGraphicFramePr>
        <p:xfrm>
          <a:off x="1206795" y="548463"/>
          <a:ext cx="7315200" cy="1724660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23665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baseline="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000" b="1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৩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84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</a:t>
                      </a: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</a:t>
                      </a:r>
                      <a:r>
                        <a:rPr lang="en-US" sz="3600" b="1" spc="-15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</a:t>
                      </a:r>
                      <a:r>
                        <a:rPr lang="en-US" sz="3600" b="1" spc="-15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  <a:r>
                        <a:rPr lang="en-US" sz="3600" b="1" spc="-150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------------- </a:t>
                      </a:r>
                      <a:r>
                        <a:rPr lang="en-US" sz="3600" b="1" spc="-150" baseline="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</a:t>
                      </a:r>
                      <a:r>
                        <a:rPr lang="en-US" sz="3600" b="1" spc="-150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  <a:endParaRPr lang="en-US" sz="24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6622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lang="en-US" sz="315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  <a:t>3. Study the transmission/wall gain load</a:t>
                      </a:r>
                      <a:r>
                        <a:rPr lang="en-US" sz="280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  <a:t/>
                      </a:r>
                      <a:br>
                        <a:rPr lang="en-US" sz="280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</a:b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ট্রান্সমিশন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ওয়ালগেইন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লোড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পর্যবেক্ষণ</a:t>
                      </a:r>
                      <a:endParaRPr kumimoji="0" lang="en-US" sz="3800" b="1" i="0" u="none" strike="noStrike" kern="0" cap="none" spc="-150" normalizeH="0" baseline="0" noProof="0" dirty="0">
                        <a:ln>
                          <a:noFill/>
                        </a:ln>
                        <a:solidFill>
                          <a:srgbClr val="0D01AF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EE44F2AA-0FD9-426B-8C75-7A30E31B5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BBC2C63-689E-4E82-A649-3CA0B095C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21230E6-F8FD-4A12-9745-1B821F3CD42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87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838200"/>
          </a:xfrm>
          <a:ln w="5715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4600"/>
              </a:lnSpc>
            </a:pPr>
            <a:r>
              <a:rPr lang="en-US" sz="550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500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550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51785"/>
            <a:ext cx="7315200" cy="3047999"/>
          </a:xfrm>
          <a:ln w="76200">
            <a:solidFill>
              <a:srgbClr val="00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just"/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১। প্রতিষ্ঠানের </a:t>
            </a:r>
            <a:r>
              <a:rPr lang="bn-BD" sz="5300" b="1" i="0" spc="-30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লাইব্রেরি,রেফ্রিজারেশন</a:t>
            </a:r>
            <a:endParaRPr lang="bn-BD" sz="5300" b="1" i="0" spc="-30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pPr algn="just"/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5300" b="1" i="0" spc="-30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ওয়ার্কশপ</a:t>
            </a:r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5300" b="1" i="0" spc="-30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অডিটোরিয়ামের</a:t>
            </a:r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5300" b="1" i="0" spc="-30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প্রতিচ্ছবি</a:t>
            </a:r>
            <a:endParaRPr lang="bn-BD" sz="5300" b="1" i="0" spc="-30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pPr algn="just"/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5300" b="1" i="0" spc="-30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অঙ্কনকরণ</a:t>
            </a:r>
            <a:r>
              <a:rPr lang="bn-BD" sz="5300" b="1" i="0" spc="-30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সম্পর্কে  অবগত  হওয়া</a:t>
            </a:r>
            <a:endParaRPr lang="en-US" sz="5300" b="1" i="0" spc="-30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6D5F8ABF-588C-4643-AFAF-2A86F8FB4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FCE9A29-558C-45D6-9563-581D370B1C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2628092-46B4-4494-AAAF-B1D80E501CF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094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536" y="592319"/>
            <a:ext cx="7126069" cy="3825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২।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লাইব্রেরি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রেফ্রিজারেশন</a:t>
            </a:r>
            <a:endParaRPr lang="bn-BD" sz="6100" b="1" i="0" spc="-15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pPr algn="ctr"/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ওয়ার্কশপ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অডিটোরিয়াম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এর </a:t>
            </a:r>
          </a:p>
          <a:p>
            <a:pPr algn="ctr"/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‘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ইউ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’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ফ্যাক্টর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সমাধানকরণ</a:t>
            </a:r>
            <a:r>
              <a:rPr lang="en-US" b="1" i="0" spc="-150" dirty="0">
                <a:solidFill>
                  <a:srgbClr val="25212A"/>
                </a:solidFill>
                <a:latin typeface="SutonnyMJ"/>
                <a:sym typeface="Oswald"/>
              </a:rPr>
              <a:t/>
            </a:r>
            <a:br>
              <a:rPr lang="en-US" b="1" i="0" spc="-150" dirty="0">
                <a:solidFill>
                  <a:srgbClr val="25212A"/>
                </a:solidFill>
                <a:latin typeface="SutonnyMJ"/>
                <a:sym typeface="Oswald"/>
              </a:rPr>
            </a:br>
            <a:endParaRPr lang="en-US" b="1" i="0" spc="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47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0678BB6-3FAF-4876-9858-70D1A01C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679E8FC-8BE6-4D84-A70F-61F453A07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91A9B95-0CC4-47FB-90CC-A32EB2970CD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5903" y="592319"/>
            <a:ext cx="7238999" cy="3825276"/>
          </a:xfrm>
          <a:ln w="7620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algn="ctr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৩।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ট্রান্সমিশন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লোড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বা </a:t>
            </a:r>
          </a:p>
          <a:p>
            <a:pPr lvl="0" algn="ctr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ওয়ালগেইন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লোড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সংক্রান্ত </a:t>
            </a:r>
          </a:p>
          <a:p>
            <a:pPr lvl="0" algn="ctr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সমস্যাবলি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সমাধান করণ</a:t>
            </a:r>
            <a:endParaRPr lang="en-US" sz="1600" b="1" i="0" spc="-15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45903C2-ECE5-4B5F-A32B-5A2D3F07D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7D49024-3F08-4B6F-B84F-FB44F4002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F58EE30-2AA9-4BD4-95FE-F0F17453CCC8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07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7169" y="535616"/>
            <a:ext cx="7162798" cy="762000"/>
          </a:xfrm>
          <a:ln w="76200">
            <a:solidFill>
              <a:srgbClr val="0099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GB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২। </a:t>
            </a:r>
            <a:r>
              <a:rPr lang="bn-BD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কার্যপ্রণালি</a:t>
            </a:r>
            <a:r>
              <a:rPr lang="en-US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400" spc="-3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400" spc="-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sz="4400" spc="-3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en-US" sz="4400" spc="-3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536" y="1407484"/>
            <a:ext cx="7162799" cy="3063276"/>
          </a:xfrm>
          <a:ln w="7620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indent="-365760" algn="ctr">
              <a:lnSpc>
                <a:spcPts val="5600"/>
              </a:lnSpc>
            </a:pP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হিমায়িত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স্থানের দেয়াল,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এবং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দুই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পার্শ্বের তাপমাত্রার 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পার্থক্যকের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কারণে পরিবহন 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</a:t>
            </a:r>
            <a:r>
              <a:rPr lang="en-US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ক্রিয়ায়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বাহিরের দিক হতে তাপ ভিতরের দিকে 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প্রবাহিত বা সঞ্চালিত হয়। তাপ </a:t>
            </a:r>
            <a:r>
              <a:rPr lang="en-GB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প্রবাহের</a:t>
            </a:r>
            <a:r>
              <a:rPr lang="en-GB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এই</a:t>
            </a:r>
            <a:endParaRPr lang="en-US" sz="44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49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7E2E48D-881F-4190-BBE2-188A94816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D691036-EFAE-47A4-819B-A0B246C3A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52C5790-475B-48BF-8C4F-A737461D4FB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88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123957" y="466947"/>
            <a:ext cx="4367601" cy="990600"/>
          </a:xfrm>
          <a:prstGeom prst="rect">
            <a:avLst/>
          </a:prstGeom>
          <a:solidFill>
            <a:srgbClr val="FFFF00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4800" dirty="0">
                <a:solidFill>
                  <a:srgbClr val="000066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br>
              <a:rPr lang="en-US" sz="4800" dirty="0">
                <a:solidFill>
                  <a:srgbClr val="000066"/>
                </a:solidFill>
                <a:latin typeface="Kalpurush" panose="02000600000000000000" pitchFamily="2" charset="0"/>
                <a:cs typeface="Kalpurush" panose="02000600000000000000" pitchFamily="2" charset="0"/>
              </a:rPr>
            </a:br>
            <a:r>
              <a:rPr lang="en-US" sz="5400" u="sng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উপস্থাপনায়</a:t>
            </a:r>
            <a:endParaRPr sz="4800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123957" y="1428750"/>
            <a:ext cx="4367593" cy="30632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ও </a:t>
            </a:r>
            <a:r>
              <a:rPr lang="en-US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বিভাগীয়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প্রধান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(</a:t>
            </a:r>
            <a:r>
              <a:rPr lang="en-US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</a:t>
            </a:r>
            <a:r>
              <a:rPr lang="en-US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আরএসি</a:t>
            </a:r>
            <a:endParaRPr 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  <a:endParaRPr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b="1" spc="-150" dirty="0">
                <a:solidFill>
                  <a:srgbClr val="FF0000"/>
                </a:solidFill>
                <a:hlinkClick r:id="rId3"/>
              </a:rPr>
              <a:t>atiqullahrac@</a:t>
            </a:r>
            <a:r>
              <a:rPr lang="en" sz="3200" b="1" spc="-1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gmail.com</a:t>
            </a:r>
            <a:endParaRPr lang="en" sz="3200" b="1" spc="-15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ctr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 spc="-150" dirty="0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ইউটিউব লিঙ্ক</a:t>
            </a:r>
            <a:r>
              <a:rPr lang="en" sz="3200" b="1" spc="-1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" sz="3200" b="1" spc="-150" dirty="0">
                <a:solidFill>
                  <a:srgbClr val="0D01AF"/>
                </a:solidFill>
                <a:latin typeface="Times New Roman" pitchFamily="18" charset="0"/>
                <a:cs typeface="Times New Roman" pitchFamily="18" charset="0"/>
              </a:rPr>
              <a:t>a.m.atiqullah</a:t>
            </a:r>
            <a:endParaRPr sz="3200" b="1" spc="-150" dirty="0">
              <a:solidFill>
                <a:srgbClr val="0D01AF"/>
              </a:solidFill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5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0429C700-26C4-4C2B-A742-75247DE97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C423067-EA66-4CB9-A175-BBA7C49B14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AC5D290-89E3-49CB-9E8D-B936BAC857FE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pic>
        <p:nvPicPr>
          <p:cNvPr id="15" name="Picture 14" descr="C:\Users\atiqullah\Desktop\Pic Atiq.jpg"/>
          <p:cNvPicPr/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558" y="514349"/>
            <a:ext cx="2956492" cy="403860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992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438150"/>
            <a:ext cx="7391399" cy="4114800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algn="ctr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হারকেই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ওয়ালগেইন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লোড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ওয়াল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algn="ctr">
              <a:lnSpc>
                <a:spcPts val="6200"/>
              </a:lnSpc>
            </a:pP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লিকেজ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লোড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বলা হয়। বাস্তবে </a:t>
            </a:r>
          </a:p>
          <a:p>
            <a:pPr marL="0" algn="ctr">
              <a:lnSpc>
                <a:spcPts val="6200"/>
              </a:lnSpc>
            </a:pPr>
            <a:r>
              <a:rPr lang="bn-BD" sz="5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কোনো নিয়ন্ত্রিত স্থানের দেওয়াল, </a:t>
            </a:r>
            <a:r>
              <a:rPr lang="bn-BD" sz="5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endParaRPr lang="bn-BD" sz="50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algn="ctr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এবং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মেঝেকে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সম্পূর্ণরূপে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অন্তরতি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algn="ctr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(</a:t>
            </a:r>
            <a:r>
              <a:rPr lang="en-US" sz="5400" b="1" i="0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Insulation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) করা সম্ভব নয়</a:t>
            </a:r>
            <a:endParaRPr lang="en-US" sz="4000" b="1" i="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5E483542-3FAD-4982-A083-0D2892D21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33D65E3-031E-4C37-A88A-C5E5B5502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6B71509-3A6B-42D2-9773-2DCD87DF34A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83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solidFill>
            <a:schemeClr val="bg1"/>
          </a:solidFill>
          <a:ln w="76200">
            <a:solidFill>
              <a:srgbClr val="0099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lvl="0" algn="ctr"/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কাঠামোর মাধ্যমে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সঞ্চালিত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তাপের পরিমাণ নির্ণয়</a:t>
            </a:r>
            <a:endParaRPr lang="en-US" sz="38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en-US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করতে সাধারণত তাপ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পরিবাহিত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দেওয়াল,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  <a:endParaRPr lang="en-US" sz="38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bn-BD" sz="40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0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ক্ষেত্রফল</a:t>
            </a:r>
            <a:r>
              <a:rPr lang="en-US" sz="40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230" b="1" i="0" spc="-150" dirty="0">
                <a:solidFill>
                  <a:srgbClr val="FF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A</a:t>
            </a:r>
            <a:r>
              <a:rPr lang="en-US" sz="4230" b="1" i="0" spc="-150" dirty="0">
                <a:solidFill>
                  <a:srgbClr val="000000"/>
                </a:solidFill>
                <a:latin typeface="Times New Roman"/>
              </a:rPr>
              <a:t>)</a:t>
            </a:r>
            <a:r>
              <a:rPr lang="en-US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দেয়ালের তাপ পরিবহনের </a:t>
            </a:r>
            <a:endParaRPr lang="en-US" sz="36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সার্বিক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গুণাঙ্ক</a:t>
            </a:r>
            <a:r>
              <a:rPr lang="en-US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150" b="1" i="0" spc="-150" dirty="0">
                <a:solidFill>
                  <a:srgbClr val="00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U</a:t>
            </a:r>
            <a:r>
              <a:rPr lang="en-US" sz="4150" b="1" i="0" spc="-150" dirty="0">
                <a:solidFill>
                  <a:srgbClr val="000000"/>
                </a:solidFill>
                <a:latin typeface="Times New Roman"/>
              </a:rPr>
              <a:t>),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দেওয়ালের দুই পার্শ্বের তলের</a:t>
            </a:r>
          </a:p>
          <a:p>
            <a:pPr marL="0" lvl="0" algn="ctr"/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তাপমাত্রার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র্পাথক্য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30" b="1" i="0" spc="-150" dirty="0">
                <a:solidFill>
                  <a:srgbClr val="00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TD</a:t>
            </a:r>
            <a:r>
              <a:rPr lang="en-US" sz="4130" b="1" i="0" spc="-150" dirty="0">
                <a:solidFill>
                  <a:srgbClr val="000000"/>
                </a:solidFill>
                <a:latin typeface="Times New Roman"/>
              </a:rPr>
              <a:t>)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এবং দেওয়ালের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পুরূত্ব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lvl="0" algn="ctr"/>
            <a:r>
              <a:rPr lang="bn-BD" sz="4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ইত্যা</a:t>
            </a:r>
            <a:r>
              <a:rPr lang="en-US" sz="4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দির</a:t>
            </a:r>
            <a:r>
              <a:rPr lang="bn-BD" sz="4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মান জানার প্রয়োজন হয়।</a:t>
            </a:r>
            <a:endParaRPr lang="en-US" sz="6000" b="1" i="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2E454732-8DAD-4F30-B8A4-BA15E91DD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229292E-C51C-40AD-B953-BBB953324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44D7519-A981-4A87-AB2A-2350B92BC53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80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4350"/>
            <a:ext cx="7391399" cy="3977676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0" lvl="0" algn="ctr">
              <a:lnSpc>
                <a:spcPts val="6000"/>
              </a:lnSpc>
            </a:pP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দেওয়াল, </a:t>
            </a:r>
            <a:r>
              <a:rPr lang="bn-BD" sz="46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  <a:r>
              <a:rPr lang="bn-BD" sz="46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দুই পার্শ্বের তলের</a:t>
            </a:r>
          </a:p>
          <a:p>
            <a:pPr marL="0" lvl="0" algn="ctr">
              <a:lnSpc>
                <a:spcPts val="6000"/>
              </a:lnSpc>
            </a:pP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তাপমাত্রার </a:t>
            </a:r>
            <a:r>
              <a:rPr lang="bn-BD" sz="45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র্পাথক্যরে</a:t>
            </a: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জন্য দেওয়াল, </a:t>
            </a:r>
            <a:r>
              <a:rPr lang="bn-BD" sz="45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</a:p>
          <a:p>
            <a:pPr marL="0" lvl="0" algn="ctr">
              <a:lnSpc>
                <a:spcPts val="6000"/>
              </a:lnSpc>
            </a:pPr>
            <a:r>
              <a:rPr lang="bn-BD" sz="4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</a:t>
            </a:r>
            <a:r>
              <a:rPr lang="bn-BD" sz="4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 কাঠামোর যে কোনো অংশ দিয়ে যে</a:t>
            </a:r>
          </a:p>
          <a:p>
            <a:pPr marL="0" lvl="0" algn="ctr">
              <a:lnSpc>
                <a:spcPts val="6000"/>
              </a:lnSpc>
            </a:pPr>
            <a:r>
              <a:rPr lang="bn-BD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পরিমাণ তাপ সঞ্চালিত হয়, তা </a:t>
            </a:r>
            <a:r>
              <a:rPr lang="en-GB" sz="4600" b="1" i="0" spc="-150" dirty="0" err="1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নি</a:t>
            </a:r>
            <a:r>
              <a:rPr lang="bn-BD" sz="4600" b="1" i="0" spc="-15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ম্ন  </a:t>
            </a:r>
            <a:r>
              <a:rPr lang="bn-BD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বর্ণিত</a:t>
            </a:r>
          </a:p>
          <a:p>
            <a:pPr marL="0" lvl="0" algn="ctr">
              <a:lnSpc>
                <a:spcPts val="6000"/>
              </a:lnSpc>
            </a:pPr>
            <a:r>
              <a:rPr lang="bn-BD" sz="47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সূত্রের সাহায্যে   নির্ণয় করা যায়। </a:t>
            </a:r>
            <a:r>
              <a:rPr lang="bn-BD" sz="47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অর্থা</a:t>
            </a:r>
            <a:r>
              <a:rPr lang="bn-BD" sz="47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ৎ-</a:t>
            </a:r>
            <a:endParaRPr lang="en-US" sz="4700" b="1" i="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B5D4313-82A1-404D-9350-6679A3CEC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6133BDD-F19E-40A1-A452-AF25763D2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E41FCB1-0884-4BE0-8B39-A7C385A0FA9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03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cs typeface="Times New Roman" panose="02020603050405020304" pitchFamily="18" charset="0"/>
                  </a:rPr>
                  <a:t>Q = A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TD</a:t>
                </a:r>
              </a:p>
              <a:p>
                <a:pPr>
                  <a:lnSpc>
                    <a:spcPts val="4300"/>
                  </a:lnSpc>
                </a:pPr>
                <a:r>
                  <a:rPr lang="bn-BD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এখানে,</a:t>
                </a:r>
                <a:endParaRPr lang="en-US" sz="36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>
                  <a:lnSpc>
                    <a:spcPts val="4300"/>
                  </a:lnSpc>
                </a:pP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Q =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কাঠামোর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মাধ্যমে  </a:t>
                </a:r>
                <a:r>
                  <a:rPr lang="bn-BD" sz="3500" b="1" i="0" spc="-30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সঞ্চালিত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তাপের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পরিমাণ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(</a:t>
                </a:r>
                <a:r>
                  <a:rPr lang="en-US" sz="3500" b="1" i="0" spc="-300" dirty="0">
                    <a:solidFill>
                      <a:srgbClr val="FF0000"/>
                    </a:solidFill>
                    <a:latin typeface="Times New Roman"/>
                  </a:rPr>
                  <a:t>Watt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A = 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কাঠামো বা দেয়ালের তলের ক্ষেত্রফল </a:t>
                </a: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(</a:t>
                </a:r>
                <a:r>
                  <a:rPr lang="en-US" sz="3900" b="1" i="0" spc="-150" dirty="0">
                    <a:solidFill>
                      <a:srgbClr val="FF0000"/>
                    </a:solidFill>
                    <a:latin typeface="Times New Roman"/>
                  </a:rPr>
                  <a:t>m</a:t>
                </a:r>
                <a:r>
                  <a:rPr lang="en-US" sz="3900" b="1" i="0" spc="-150" baseline="30000" dirty="0">
                    <a:solidFill>
                      <a:srgbClr val="FF0000"/>
                    </a:solidFill>
                    <a:latin typeface="Times New Roman"/>
                  </a:rPr>
                  <a:t>2</a:t>
                </a: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pl-PL" sz="3800" b="1" i="0" spc="-150" dirty="0">
                    <a:solidFill>
                      <a:srgbClr val="000000"/>
                    </a:solidFill>
                    <a:latin typeface="Times New Roman"/>
                  </a:rPr>
                  <a:t>U = </a:t>
                </a:r>
                <a:r>
                  <a:rPr lang="bn-BD" sz="38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 পরিবহনের সার্বিক </a:t>
                </a:r>
                <a:r>
                  <a:rPr lang="bn-BD" sz="38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গুণাঙ্ক</a:t>
                </a:r>
                <a:r>
                  <a:rPr lang="pl-PL" sz="38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pl-PL" sz="38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pl-PL" sz="3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W/m</a:t>
                </a:r>
                <a:r>
                  <a:rPr lang="pl-PL" sz="3800" b="1" i="0" spc="-150" baseline="300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800" b="1" i="1" spc="-15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pl-PL" sz="38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en-US" sz="3900" b="1" i="0" spc="-150" dirty="0">
                    <a:solidFill>
                      <a:srgbClr val="080808"/>
                    </a:solidFill>
                    <a:latin typeface="Times New Roman"/>
                  </a:rPr>
                  <a:t>TD = 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দেওয়াল, </a:t>
                </a:r>
                <a:r>
                  <a:rPr lang="bn-BD" sz="39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ছাদ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ও </a:t>
                </a:r>
                <a:r>
                  <a:rPr lang="bn-BD" sz="39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মেঝের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দুই পার্শ্বের তলের </a:t>
                </a:r>
                <a:endParaRPr lang="en-US" sz="3900" b="1" i="0" spc="-150" dirty="0">
                  <a:solidFill>
                    <a:srgbClr val="080808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algn="ctr">
                  <a:lnSpc>
                    <a:spcPts val="4300"/>
                  </a:lnSpc>
                </a:pPr>
                <a:r>
                  <a:rPr lang="en-US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44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তাপমাত্রার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পার্থক্য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pl-PL" sz="4400" b="1" spc="-15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4000" b="1" i="0" spc="-15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53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120724BF-3F2F-4D5C-A4AC-E8676BCD1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4DE41DA-2590-4E56-ADBE-67E33572F1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F2FBC95-8B51-4A5E-86DA-CACD557C482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14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14350"/>
            <a:ext cx="7250115" cy="1007400"/>
          </a:xfrm>
          <a:solidFill>
            <a:srgbClr val="FFFF00"/>
          </a:solidFill>
          <a:ln w="5715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500" spc="-150" dirty="0" smtClean="0">
                <a:solidFill>
                  <a:srgbClr val="080808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৩। সমস্যাবলি-১ </a:t>
            </a:r>
            <a:r>
              <a:rPr lang="en-US" sz="5400" spc="-150" dirty="0">
                <a:solidFill>
                  <a:srgbClr val="080808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pc="-150" dirty="0">
                <a:solidFill>
                  <a:srgbClr val="FF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Problem-1</a:t>
            </a:r>
            <a:r>
              <a:rPr lang="en-US" sz="5400" spc="-150" dirty="0">
                <a:solidFill>
                  <a:srgbClr val="080808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):</a:t>
            </a:r>
            <a:endParaRPr lang="en-US" sz="5500" spc="-15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582444"/>
                <a:ext cx="7250114" cy="2909582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algn="ctr"/>
                <a:r>
                  <a:rPr lang="en-US" sz="420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3m </a:t>
                </a:r>
                <a14:m>
                  <m:oMath xmlns:m="http://schemas.openxmlformats.org/officeDocument/2006/math">
                    <m:r>
                      <a:rPr lang="en-US" sz="42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2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6m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একটি দেয়ালের ভিতরের তাপমাত্রা</a:t>
                </a:r>
                <a:endParaRPr lang="en-US" sz="40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 algn="ctr"/>
                <a:r>
                  <a:rPr lang="en-US" sz="3600" b="1" i="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15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4°C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এবং </a:t>
                </a:r>
                <a:r>
                  <a:rPr lang="bn-BD" sz="40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বাইরের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তাপমাত্রা </a:t>
                </a:r>
                <a:r>
                  <a:rPr lang="en-US" sz="415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35°C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| </a:t>
                </a:r>
                <a:r>
                  <a:rPr lang="bn-BD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</a:t>
                </a:r>
                <a:endParaRPr lang="en-US" sz="36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 algn="ctr"/>
                <a:r>
                  <a:rPr lang="en-US" sz="4000" b="1" i="0" spc="-150" dirty="0" smtClean="0">
                    <a:solidFill>
                      <a:srgbClr val="6633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U </a:t>
                </a:r>
                <a:r>
                  <a:rPr lang="en-US" sz="4400" b="1" i="0" spc="-150" dirty="0">
                    <a:solidFill>
                      <a:srgbClr val="6633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= 0.37 W/m</a:t>
                </a:r>
                <a:r>
                  <a:rPr lang="en-US" sz="4400" b="1" i="0" spc="-150" baseline="30000" dirty="0">
                    <a:solidFill>
                      <a:srgbClr val="6633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2</a:t>
                </a:r>
                <a14:m>
                  <m:oMath xmlns:m="http://schemas.openxmlformats.org/officeDocument/2006/math">
                    <m:r>
                      <a:rPr lang="en-US" sz="4400" b="1" i="1" spc="-150" baseline="30000" smtClean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400" b="1" i="0" spc="-150" dirty="0">
                    <a:solidFill>
                      <a:srgbClr val="6633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/>
                  </a:rPr>
                  <a:t>K </a:t>
                </a:r>
                <a:r>
                  <a:rPr lang="bn-BD" sz="44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হলে, উক্ত দেয়ালের</a:t>
                </a:r>
                <a:endParaRPr lang="en-US" sz="4400" b="1" i="0" spc="-150" dirty="0">
                  <a:solidFill>
                    <a:srgbClr val="080808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 algn="ctr"/>
                <a:r>
                  <a:rPr lang="en-US" sz="3600" b="1" i="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মাধ্যমে  </a:t>
                </a:r>
                <a:r>
                  <a:rPr lang="bn-BD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সঞ্চালিত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তাপের পরিমাণ নির্ণয় কর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ুন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  <a:endParaRPr lang="en-US" sz="4400" b="1" i="0" spc="-15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582444"/>
                <a:ext cx="7250114" cy="2909582"/>
              </a:xfrm>
              <a:blipFill rotWithShape="1">
                <a:blip r:embed="rId2"/>
                <a:stretch>
                  <a:fillRect l="-2246" t="-2449" r="-3577" b="-408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183204D4-31C0-4C3D-B94F-5AA00959A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F87D9B9-A4D4-4E44-9138-8E0D941E51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460E2EF-5692-448B-BEBA-095D6C89BBA8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8BB382A-B940-42CA-B252-FAD51C1A8BE8}"/>
              </a:ext>
            </a:extLst>
          </p:cNvPr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44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914400"/>
          </a:xfrm>
          <a:solidFill>
            <a:srgbClr val="FFC000"/>
          </a:solidFill>
          <a:ln w="57150">
            <a:solidFill>
              <a:srgbClr val="6633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3300"/>
              </a:lnSpc>
            </a:pPr>
            <a:r>
              <a:rPr lang="en-US" sz="66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৩। </a:t>
            </a:r>
            <a:r>
              <a:rPr lang="en-US" sz="660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</a:t>
            </a:r>
            <a:r>
              <a:rPr lang="en-US" sz="6600" dirty="0" err="1" smtClean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gvavb</a:t>
            </a:r>
            <a:r>
              <a:rPr lang="en-US" sz="60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6000" dirty="0" err="1" smtClean="0">
                <a:solidFill>
                  <a:srgbClr val="0000FF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Soluation</a:t>
            </a: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199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36921" y="1504950"/>
                <a:ext cx="7315200" cy="29870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bn-BD" sz="3600" b="1" i="0" dirty="0">
                    <a:solidFill>
                      <a:srgbClr val="0000FF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 আছে,</a:t>
                </a:r>
                <a:endParaRPr lang="en-US" sz="3600" b="1" i="0" dirty="0">
                  <a:solidFill>
                    <a:srgbClr val="0000FF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 algn="ctr"/>
                <a:r>
                  <a:rPr lang="bn-BD" sz="375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দেওয়ালের ক্ষেত্রফল, </a:t>
                </a:r>
                <a:r>
                  <a:rPr lang="en-US" sz="3750" b="1" i="0" spc="-150" dirty="0">
                    <a:solidFill>
                      <a:srgbClr val="000000"/>
                    </a:solidFill>
                    <a:latin typeface="Times New Roman"/>
                  </a:rPr>
                  <a:t>A = </a:t>
                </a:r>
                <a:r>
                  <a:rPr lang="en-US" sz="3750" b="1" i="0" spc="-150" dirty="0" smtClean="0">
                    <a:solidFill>
                      <a:srgbClr val="000000"/>
                    </a:solidFill>
                    <a:latin typeface="Times New Roman"/>
                  </a:rPr>
                  <a:t>(3m </a:t>
                </a:r>
                <a14:m>
                  <m:oMath xmlns:m="http://schemas.openxmlformats.org/officeDocument/2006/math">
                    <m:r>
                      <a:rPr lang="en-US" sz="3750" b="1" i="1" spc="-15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750" b="1" i="0" spc="-150" dirty="0">
                    <a:solidFill>
                      <a:srgbClr val="000000"/>
                    </a:solidFill>
                    <a:latin typeface="Symbol"/>
                  </a:rPr>
                  <a:t> </a:t>
                </a:r>
                <a:r>
                  <a:rPr lang="en-US" sz="3750" b="1" i="0" spc="-150" dirty="0" smtClean="0">
                    <a:solidFill>
                      <a:srgbClr val="000000"/>
                    </a:solidFill>
                    <a:latin typeface="Times New Roman"/>
                  </a:rPr>
                  <a:t>6m) </a:t>
                </a:r>
                <a:r>
                  <a:rPr lang="en-US" sz="3750" b="1" i="0" spc="-15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3750" b="1" i="0" spc="-150" dirty="0">
                    <a:solidFill>
                      <a:srgbClr val="FF0000"/>
                    </a:solidFill>
                    <a:latin typeface="Times New Roman"/>
                  </a:rPr>
                  <a:t>18m</a:t>
                </a:r>
                <a:r>
                  <a:rPr lang="en-US" sz="3750" b="1" i="0" spc="-150" baseline="30000" dirty="0">
                    <a:solidFill>
                      <a:srgbClr val="FF0000"/>
                    </a:solidFill>
                    <a:latin typeface="Times New Roman"/>
                  </a:rPr>
                  <a:t>2</a:t>
                </a:r>
                <a:endParaRPr lang="en-US" sz="3750" b="1" i="0" spc="-150" dirty="0">
                  <a:solidFill>
                    <a:srgbClr val="FF0000"/>
                  </a:solidFill>
                  <a:latin typeface="Times New Roman"/>
                </a:endParaRPr>
              </a:p>
              <a:p>
                <a:pPr marL="0" algn="ctr"/>
                <a:r>
                  <a:rPr lang="bn-BD" sz="373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 সঞ্চালনের সার্বিক </a:t>
                </a:r>
                <a:r>
                  <a:rPr lang="bn-BD" sz="373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গুণাঙ্ক</a:t>
                </a:r>
                <a:r>
                  <a:rPr lang="bn-BD" sz="373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, </a:t>
                </a:r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 = </a:t>
                </a:r>
                <a:r>
                  <a:rPr lang="pl-PL" sz="32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0.37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W/m</a:t>
                </a:r>
                <a:r>
                  <a:rPr lang="pl-PL" sz="3200" b="1" i="0" spc="-150" baseline="300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200" b="1" i="1" spc="-150" baseline="300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endParaRPr lang="en-US" sz="3200" b="1" i="0" spc="-15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lvl="0" algn="ctr"/>
                <a:r>
                  <a:rPr lang="bn-BD" sz="40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</a:t>
                </a:r>
                <a:r>
                  <a:rPr lang="bn-BD" sz="40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বাইরের</a:t>
                </a:r>
                <a:r>
                  <a:rPr lang="bn-BD" sz="40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তলের তাপমাত্রা, 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4100" b="1" i="0" spc="-150" baseline="-25000" dirty="0">
                    <a:solidFill>
                      <a:srgbClr val="FF0000"/>
                    </a:solidFill>
                    <a:latin typeface="Times New Roman"/>
                  </a:rPr>
                  <a:t>0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 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35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</a:p>
              <a:p>
                <a:pPr marL="0" lvl="0" algn="ctr">
                  <a:lnSpc>
                    <a:spcPts val="4500"/>
                  </a:lnSpc>
                </a:pP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= (35 + 273)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307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°K.</a:t>
                </a:r>
              </a:p>
              <a:p>
                <a:pPr marL="0"/>
                <a:endParaRPr lang="pl-PL" sz="3730" b="1" i="0" spc="-150" dirty="0">
                  <a:solidFill>
                    <a:srgbClr val="000000"/>
                  </a:solidFill>
                  <a:latin typeface="Times New Roman"/>
                </a:endParaRPr>
              </a:p>
              <a:p>
                <a:pPr marL="0"/>
                <a:endParaRPr lang="en-US" sz="3600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36921" y="1504950"/>
                <a:ext cx="7315200" cy="2987076"/>
              </a:xfrm>
              <a:blipFill rotWithShape="1">
                <a:blip r:embed="rId2"/>
                <a:stretch>
                  <a:fillRect l="-2226" t="-398" r="-3380" b="-43539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55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5D065CB-04C2-466D-A3A2-F52CC2A43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B67B73B-BDC5-4C71-A8B7-B1D854D82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5D96FD6-C667-4169-A53E-84F68254E0C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28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496991"/>
                <a:ext cx="7315199" cy="3977676"/>
              </a:xfrm>
              <a:solidFill>
                <a:schemeClr val="bg1"/>
              </a:solidFill>
              <a:ln w="76200">
                <a:solidFill>
                  <a:srgbClr val="009900"/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lvl="0"/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ভিতরের তলের তাপমাত্রা, </a:t>
                </a:r>
                <a:r>
                  <a:rPr lang="en-US" sz="4230" b="1" i="0" spc="-150" dirty="0" err="1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4230" b="1" i="0" spc="-150" baseline="-25000" dirty="0" err="1">
                    <a:solidFill>
                      <a:srgbClr val="FF0000"/>
                    </a:solidFill>
                    <a:latin typeface="Times New Roman"/>
                  </a:rPr>
                  <a:t>i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Times New Roman"/>
                  </a:rPr>
                  <a:t> = 4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</a:p>
              <a:p>
                <a:pPr marL="0" lvl="0"/>
                <a:r>
                  <a:rPr lang="en-US" sz="5400" b="1" i="0" dirty="0" smtClean="0">
                    <a:solidFill>
                      <a:srgbClr val="000000"/>
                    </a:solidFill>
                    <a:latin typeface="Times New Roman"/>
                  </a:rPr>
                  <a:t>	   = </a:t>
                </a:r>
                <a:r>
                  <a:rPr lang="en-US" sz="5400" b="1" i="0" dirty="0">
                    <a:solidFill>
                      <a:srgbClr val="000000"/>
                    </a:solidFill>
                    <a:latin typeface="Times New Roman"/>
                  </a:rPr>
                  <a:t>(4 + 273) = 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277</a:t>
                </a:r>
                <a:r>
                  <a:rPr lang="en-US" sz="54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pPr marL="0"/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অতএব, দেওয়ালের দুই পার্শ্বের তলের তাপমাত্রার</a:t>
                </a:r>
              </a:p>
              <a:p>
                <a:pPr marL="0"/>
                <a:r>
                  <a:rPr lang="en-US" sz="40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পার্থক্য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,  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D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= 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0</a:t>
                </a:r>
                <a:r>
                  <a:rPr lang="en-US" sz="800" b="1" i="0" dirty="0">
                    <a:solidFill>
                      <a:srgbClr val="000000"/>
                    </a:solidFill>
                    <a:latin typeface="Times New Roman"/>
                  </a:rPr>
                  <a:t>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Symbol"/>
                  </a:rPr>
                  <a:t>-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i</a:t>
                </a:r>
              </a:p>
              <a:p>
                <a:pPr marL="0"/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               </a:t>
                </a:r>
                <a:r>
                  <a:rPr lang="en-US" sz="4000" b="1" i="0" dirty="0" smtClean="0">
                    <a:solidFill>
                      <a:srgbClr val="000000"/>
                    </a:solidFill>
                    <a:latin typeface="Times New Roman"/>
                  </a:rPr>
                  <a:t>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= (</a:t>
                </a:r>
                <a:r>
                  <a:rPr lang="en-US" sz="4000" b="1" i="0" dirty="0">
                    <a:solidFill>
                      <a:srgbClr val="0000FF"/>
                    </a:solidFill>
                    <a:latin typeface="Times New Roman"/>
                  </a:rPr>
                  <a:t>307 </a:t>
                </a:r>
                <a:r>
                  <a:rPr lang="en-US" sz="4000" b="1" i="0" dirty="0">
                    <a:solidFill>
                      <a:srgbClr val="0000FF"/>
                    </a:solidFill>
                    <a:latin typeface="Symbol"/>
                  </a:rPr>
                  <a:t>- </a:t>
                </a:r>
                <a:r>
                  <a:rPr lang="en-US" sz="4000" b="1" i="0" dirty="0">
                    <a:solidFill>
                      <a:srgbClr val="0000FF"/>
                    </a:solidFill>
                    <a:latin typeface="Times New Roman"/>
                  </a:rPr>
                  <a:t>277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  <a:r>
                  <a:rPr lang="en-US" sz="40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pPr marL="0"/>
                <a:r>
                  <a:rPr lang="en-US" sz="4000" b="1" i="0" dirty="0">
                    <a:solidFill>
                      <a:srgbClr val="000000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∴</m:t>
                    </m:r>
                  </m:oMath>
                </a14:m>
                <a:r>
                  <a:rPr lang="en-US" sz="4000" b="1" i="0" dirty="0">
                    <a:solidFill>
                      <a:srgbClr val="000000"/>
                    </a:solidFill>
                  </a:rPr>
                  <a:t> </a:t>
                </a:r>
                <a:r>
                  <a:rPr lang="en-US" sz="4000" b="1" i="0" dirty="0" smtClean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 smtClean="0">
                    <a:solidFill>
                      <a:srgbClr val="000000"/>
                    </a:solidFill>
                    <a:latin typeface="Times New Roman"/>
                  </a:rPr>
                  <a:t>D </a:t>
                </a:r>
                <a:r>
                  <a:rPr lang="en-US" sz="4000" b="1" i="0" dirty="0" smtClean="0">
                    <a:solidFill>
                      <a:srgbClr val="000000"/>
                    </a:solidFill>
                  </a:rPr>
                  <a:t> </a:t>
                </a:r>
                <a:r>
                  <a:rPr lang="en-US" sz="4000" b="1" i="0" dirty="0">
                    <a:solidFill>
                      <a:srgbClr val="000000"/>
                    </a:solidFill>
                  </a:rPr>
                  <a:t>= </a:t>
                </a:r>
                <a:r>
                  <a:rPr lang="en-US" sz="4000" b="1" i="0" dirty="0">
                    <a:solidFill>
                      <a:srgbClr val="FF0000"/>
                    </a:solidFill>
                  </a:rPr>
                  <a:t>31</a:t>
                </a:r>
                <a:r>
                  <a:rPr lang="en-US" sz="4000" b="1" i="0" dirty="0">
                    <a:solidFill>
                      <a:srgbClr val="000000"/>
                    </a:solidFill>
                  </a:rPr>
                  <a:t>°K</a:t>
                </a:r>
                <a:endParaRPr lang="en-US" sz="4000" b="1" i="0" spc="-15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496991"/>
                <a:ext cx="731519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99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8899E798-7346-48CF-A5D6-ADE5145A4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4BBC3E4-8F2C-4F1D-AB43-16D6B2094C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BE67825-2100-46BD-8A3F-93B0FFB7C10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04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48566" y="613585"/>
                <a:ext cx="7086599" cy="3825276"/>
              </a:xfrm>
              <a:solidFill>
                <a:schemeClr val="bg1"/>
              </a:solidFill>
              <a:ln w="76200">
                <a:solidFill>
                  <a:srgbClr val="009900"/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sz="4800" b="1" i="0" dirty="0" err="1">
                    <a:solidFill>
                      <a:srgbClr val="0000FF"/>
                    </a:solidFill>
                    <a:latin typeface="SutonnyMJ"/>
                  </a:rPr>
                  <a:t>A_ev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utonnyMJ"/>
                  </a:rPr>
                  <a:t>,</a:t>
                </a:r>
              </a:p>
              <a:p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TD = (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35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C 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- 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4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C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  <a:r>
                  <a:rPr lang="en-US" sz="48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C</a:t>
                </a:r>
              </a:p>
              <a:p>
                <a14:m>
                  <m:oMath xmlns:m="http://schemas.openxmlformats.org/officeDocument/2006/math">
                    <m:r>
                      <a:rPr lang="en-US" sz="4400" b="1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∴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1000" b="1" i="0" dirty="0">
                    <a:solidFill>
                      <a:srgbClr val="000000"/>
                    </a:solidFill>
                    <a:latin typeface="Times New Roman"/>
                  </a:rPr>
                  <a:t>D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=</a:t>
                </a:r>
                <a:r>
                  <a:rPr lang="en-US" sz="4400" b="1" i="0" dirty="0">
                    <a:solidFill>
                      <a:srgbClr val="0000FF"/>
                    </a:solidFill>
                    <a:latin typeface="Times New Roman"/>
                  </a:rPr>
                  <a:t> 31</a:t>
                </a:r>
                <a:r>
                  <a:rPr lang="en-US" sz="44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400" b="1" i="0" dirty="0">
                    <a:solidFill>
                      <a:srgbClr val="0000FF"/>
                    </a:solidFill>
                    <a:latin typeface="Times New Roman"/>
                  </a:rPr>
                  <a:t>C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4400" b="1" i="0" dirty="0">
                    <a:solidFill>
                      <a:srgbClr val="FF0000"/>
                    </a:solidFill>
                    <a:latin typeface="Times New Roman"/>
                  </a:rPr>
                  <a:t>31</a:t>
                </a:r>
                <a:r>
                  <a:rPr lang="en-US" sz="44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54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∵</m:t>
                    </m:r>
                  </m:oMath>
                </a14:m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 D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K = 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D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  <a:endParaRPr lang="en-US" sz="5400" b="1" i="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48566" y="613585"/>
                <a:ext cx="7086599" cy="3825276"/>
              </a:xfrm>
              <a:blipFill>
                <a:blip r:embed="rId2"/>
                <a:stretch>
                  <a:fillRect/>
                </a:stretch>
              </a:blipFill>
              <a:ln w="76200">
                <a:solidFill>
                  <a:srgbClr val="0099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57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498D17AE-9326-4A05-9A7F-4D95EE71B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40EF425-8C98-4F43-AA5A-0DA88EBD7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97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ctrTitle"/>
              </p:nvPr>
            </p:nvSpPr>
            <p:spPr>
              <a:xfrm>
                <a:off x="1219200" y="514350"/>
                <a:ext cx="7228850" cy="685800"/>
              </a:xfrm>
              <a:solidFill>
                <a:srgbClr val="FFFF00"/>
              </a:solidFill>
              <a:ln w="57150">
                <a:solidFill>
                  <a:srgbClr val="663300"/>
                </a:solidFill>
              </a:ln>
            </p:spPr>
            <p:txBody>
              <a:bodyPr/>
              <a:lstStyle/>
              <a:p>
                <a:pPr algn="ctr"/>
                <a14:m>
                  <m:oMath xmlns:m="http://schemas.openxmlformats.org/officeDocument/2006/math">
                    <m:r>
                      <a:rPr lang="bn-BD" sz="4100" i="1" spc="-150" smtClean="0">
                        <a:solidFill>
                          <a:srgbClr val="080808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Nikosh" panose="02000000000000000000" pitchFamily="2" charset="0"/>
                      </a:rPr>
                      <m:t>∴</m:t>
                    </m:r>
                  </m:oMath>
                </a14:m>
                <a:r>
                  <a:rPr lang="bn-BD" sz="410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কাঠামোর মাধ্যমে  </a:t>
                </a:r>
                <a:r>
                  <a:rPr lang="bn-BD" sz="410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সঞ্চালিত</a:t>
                </a:r>
                <a:r>
                  <a:rPr lang="bn-BD" sz="410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তাপের পরিমাণ,</a:t>
                </a:r>
                <a:endParaRPr lang="en-US" sz="410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xfrm>
                <a:off x="1219200" y="514350"/>
                <a:ext cx="7228850" cy="685800"/>
              </a:xfrm>
              <a:blipFill>
                <a:blip r:embed="rId2"/>
                <a:stretch>
                  <a:fillRect t="-20492" r="-2594" b="-27049"/>
                </a:stretch>
              </a:blipFill>
              <a:ln w="57150">
                <a:solidFill>
                  <a:srgbClr val="6633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276350"/>
                <a:ext cx="7228849" cy="32156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 = A</a:t>
                </a:r>
                <a14:m>
                  <m:oMath xmlns:m="http://schemas.openxmlformats.org/officeDocument/2006/math">
                    <m:r>
                      <a:rPr lang="en-US" sz="4800" b="1" i="0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48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800" b="1" i="0" spc="-15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TD [</a:t>
                </a:r>
                <a:r>
                  <a:rPr lang="en-US" sz="4800" b="1" i="0" spc="-150" dirty="0" err="1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US" sz="4800" b="1" i="0" spc="-150" dirty="0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150" dirty="0" err="1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US" sz="4800" b="1" i="0" spc="-15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</a:t>
                </a:r>
                <a:endParaRPr lang="en-US" sz="4800" b="1" i="0" spc="-15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(18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</a:rPr>
                      <m:t>× </m:t>
                    </m:r>
                  </m:oMath>
                </a14:m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0.37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31)</a:t>
                </a:r>
                <a:endParaRPr lang="en-US" sz="4800" b="1" i="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206.46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Watt</a:t>
                </a: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0.206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KW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44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উত্তর</a:t>
                </a:r>
                <a:r>
                  <a:rPr lang="en-US" sz="44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  <a:endParaRPr lang="en-US" sz="4400" b="1" i="0" spc="-150" dirty="0">
                  <a:solidFill>
                    <a:srgbClr val="080808"/>
                  </a:solidFill>
                  <a:latin typeface="Nikosh" pitchFamily="2" charset="0"/>
                  <a:cs typeface="Nikosh" pitchFamily="2" charset="0"/>
                </a:endParaRPr>
              </a:p>
              <a:p>
                <a:endParaRPr lang="en-US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276350"/>
                <a:ext cx="7228849" cy="3215676"/>
              </a:xfrm>
              <a:blipFill rotWithShape="1">
                <a:blip r:embed="rId3"/>
                <a:stretch>
                  <a:fillRect l="-3336" t="-2773" b="-5360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061629F-D4DB-4B68-B999-C8548D0D2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7F23041-422F-4FD0-A45B-4CAA8B744D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6A72B18-6C72-45FE-B36D-DF164831EBC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31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914400"/>
          </a:xfrm>
          <a:solidFill>
            <a:srgbClr val="FFFF00"/>
          </a:solidFill>
          <a:ln w="57150">
            <a:solidFill>
              <a:srgbClr val="00B050"/>
            </a:solidFill>
          </a:ln>
        </p:spPr>
        <p:txBody>
          <a:bodyPr/>
          <a:lstStyle/>
          <a:p>
            <a:pPr algn="ctr"/>
            <a:r>
              <a:rPr lang="en-US" sz="55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সমস্যাবলি-২ 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pc="-150" dirty="0">
                <a:solidFill>
                  <a:srgbClr val="FF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Problem-2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504950"/>
                <a:ext cx="7315200" cy="297688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algn="ctr">
                  <a:lnSpc>
                    <a:spcPts val="4500"/>
                  </a:lnSpc>
                </a:pP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শীতাতপ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নিয়ন্ত্রণ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কক্ষের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5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365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5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এবং</a:t>
                </a:r>
                <a:endParaRPr lang="en-US" sz="365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algn="ctr">
                  <a:lnSpc>
                    <a:spcPts val="4500"/>
                  </a:lnSpc>
                </a:pP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smtClean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36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হলে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নিম্নে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বর্ণিত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উপাদানের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algn="ctr">
                  <a:lnSpc>
                    <a:spcPts val="4500"/>
                  </a:lnSpc>
                </a:pP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তৈরী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</a:t>
                </a:r>
                <a:r>
                  <a:rPr lang="en-US" sz="4200" b="1" i="0" u="sng" spc="-300" dirty="0" smtClean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5m </a:t>
                </a:r>
                <a14:m>
                  <m:oMath xmlns:m="http://schemas.openxmlformats.org/officeDocument/2006/math">
                    <m:r>
                      <a:rPr lang="en-US" sz="4200" b="1" i="1" u="sng" spc="-300" smtClean="0">
                        <a:solidFill>
                          <a:srgbClr val="0000F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200" b="1" i="0" u="sng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3m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দেওয়ালের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দুই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তলের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algn="ctr">
                  <a:lnSpc>
                    <a:spcPts val="4500"/>
                  </a:lnSpc>
                </a:pP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মধ্যে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দিয়ে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নিয়ন্ত্রিত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কক্ষে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ওয়ার্ট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এককে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</a:p>
              <a:p>
                <a:pPr marL="0" algn="ctr">
                  <a:lnSpc>
                    <a:spcPts val="4500"/>
                  </a:lnSpc>
                </a:pP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পরিবহণের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নির্ণয়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করুন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504950"/>
                <a:ext cx="7315200" cy="2976886"/>
              </a:xfrm>
              <a:blipFill rotWithShape="1">
                <a:blip r:embed="rId2"/>
                <a:stretch>
                  <a:fillRect l="-2391" r="-5853" b="-11178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59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DDC590FF-65E1-4447-B1C1-E811B3DF4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2357525-6419-46AB-BA69-3A00E61379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FC7911B-FF42-471C-8013-81E3FF7E25F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69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67000" y="515029"/>
            <a:ext cx="3733800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41693"/>
            <a:ext cx="7315200" cy="1000274"/>
          </a:xfrm>
          <a:prstGeom prst="rect">
            <a:avLst/>
          </a:prstGeom>
          <a:solidFill>
            <a:srgbClr val="C6E6A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3700" b="1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algn="ctr"/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200829"/>
            <a:ext cx="7315200" cy="1159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>
              <a:lnSpc>
                <a:spcPts val="3800"/>
              </a:lnSpc>
            </a:pPr>
            <a:r>
              <a:rPr lang="en-US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/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600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 </a:t>
            </a:r>
            <a:r>
              <a:rPr lang="en-US" sz="3600" spc="-300" dirty="0" smtClean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&amp; </a:t>
            </a:r>
            <a:r>
              <a:rPr lang="en-US" sz="3600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Heating Load Calculation</a:t>
            </a:r>
            <a:endParaRPr lang="en-US" sz="3600" spc="-300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5200" y="2382095"/>
            <a:ext cx="2057400" cy="1015663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b="1" spc="-15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</a:rPr>
              <a:t>৪র্থ </a:t>
            </a:r>
            <a:r>
              <a:rPr lang="en-US" sz="6000" b="1" spc="-15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</a:rPr>
              <a:t>পর্ব</a:t>
            </a:r>
            <a:r>
              <a:rPr lang="en-US" sz="6000" b="1" spc="-15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</a:rPr>
              <a:t> 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FDC64EEE-268B-49D1-BF3E-994D17B57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3498F5D-34A1-48C1-8D7F-16DE59D89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2E0527C-FFA8-4A06-9FD1-6E86B2FB890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7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01948"/>
            <a:ext cx="7315200" cy="762000"/>
          </a:xfrm>
          <a:solidFill>
            <a:srgbClr val="FFFF00"/>
          </a:solidFill>
          <a:ln w="76200">
            <a:solidFill>
              <a:srgbClr val="0070C0"/>
            </a:solidFill>
          </a:ln>
        </p:spPr>
        <p:txBody>
          <a:bodyPr/>
          <a:lstStyle/>
          <a:p>
            <a:pPr algn="ctr">
              <a:lnSpc>
                <a:spcPts val="2400"/>
              </a:lnSpc>
            </a:pPr>
            <a:r>
              <a:rPr lang="en-US" sz="5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প্রয়োজনীয়</a:t>
            </a:r>
            <a:r>
              <a:rPr lang="en-US" sz="5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তথ্যাদি</a:t>
            </a:r>
            <a:r>
              <a:rPr lang="en-US" sz="5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হলো</a:t>
            </a:r>
            <a:r>
              <a:rPr lang="en-US" sz="54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</a:t>
            </a:r>
            <a:endParaRPr lang="en-US" sz="5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352550"/>
            <a:ext cx="7315200" cy="3139476"/>
          </a:xfrm>
          <a:ln w="76200">
            <a:solidFill>
              <a:srgbClr val="6633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4700"/>
              </a:lnSpc>
            </a:pPr>
            <a:r>
              <a:rPr lang="en-US" sz="40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12 cm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ইটের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1.25 </a:t>
            </a:r>
          </a:p>
          <a:p>
            <a:pPr marL="0" algn="ctr">
              <a:lnSpc>
                <a:spcPts val="4700"/>
              </a:lnSpc>
            </a:pPr>
            <a:r>
              <a:rPr lang="en-US" sz="40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cm</a:t>
            </a:r>
            <a:r>
              <a:rPr lang="en-US" sz="4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সিমেন্ট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 </a:t>
            </a:r>
            <a:r>
              <a:rPr lang="en-US" sz="4000" b="1" i="0" spc="-15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2.54 cm  </a:t>
            </a:r>
            <a:r>
              <a:rPr lang="en-US" sz="40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অচল</a:t>
            </a:r>
            <a:r>
              <a:rPr lang="en-US" sz="40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বাতাস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</a:p>
          <a:p>
            <a:pPr marL="0" algn="ctr">
              <a:lnSpc>
                <a:spcPts val="4700"/>
              </a:lnSpc>
            </a:pPr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আবার</a:t>
            </a:r>
            <a:r>
              <a:rPr lang="en-US" sz="41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30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12 cm </a:t>
            </a:r>
            <a:r>
              <a:rPr lang="en-US" sz="4150" b="1" i="0" spc="-30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ইটের</a:t>
            </a:r>
            <a:r>
              <a:rPr lang="en-US" sz="415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30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15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ভিতরের</a:t>
            </a:r>
            <a:r>
              <a:rPr lang="en-US" sz="41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endParaRPr lang="en-US" sz="415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700"/>
              </a:lnSpc>
            </a:pPr>
            <a:r>
              <a:rPr lang="en-US" sz="4150" b="1" i="0" spc="-15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1.25 cm </a:t>
            </a:r>
            <a:r>
              <a:rPr lang="en-US" sz="415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সিমেন্ট</a:t>
            </a:r>
            <a:r>
              <a:rPr lang="en-US" sz="415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415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41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150" dirty="0">
                <a:solidFill>
                  <a:srgbClr val="66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2.50 cm  </a:t>
            </a:r>
          </a:p>
          <a:p>
            <a:pPr marL="0" algn="ctr">
              <a:lnSpc>
                <a:spcPts val="4700"/>
              </a:lnSpc>
            </a:pPr>
            <a:r>
              <a:rPr lang="en-US" sz="4000" b="1" i="0" spc="-300" dirty="0" err="1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কাঠের</a:t>
            </a:r>
            <a:r>
              <a:rPr lang="en-US" sz="4000" b="1" i="0" spc="-30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তক্তা</a:t>
            </a:r>
            <a:r>
              <a:rPr lang="en-US" sz="4000" b="1" i="0" spc="-30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দ্বারা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ভিতরের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আবৃত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করা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আছে</a:t>
            </a:r>
            <a:endParaRPr lang="en-US" sz="40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407022F8-C9A5-4E4B-A7AE-7DC021F82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26CD181-06A6-4194-AF9F-337FB1AF7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04EF23-671A-4AF6-8B3B-C9B547BC9DE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4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762000"/>
          </a:xfrm>
          <a:solidFill>
            <a:srgbClr val="FFFF00"/>
          </a:solidFill>
          <a:ln w="76200">
            <a:solidFill>
              <a:srgbClr val="0D01AF"/>
            </a:solidFill>
          </a:ln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sz="6000" spc="-15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</a:t>
            </a:r>
            <a:r>
              <a:rPr lang="en-US" sz="6000" spc="-150" dirty="0" err="1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gvavb</a:t>
            </a:r>
            <a:r>
              <a:rPr lang="en-US" sz="60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(</a:t>
            </a:r>
            <a:r>
              <a:rPr lang="en-US" sz="5400" spc="-150" dirty="0" err="1">
                <a:solidFill>
                  <a:srgbClr val="0D01AF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Soluation</a:t>
            </a:r>
            <a:r>
              <a:rPr lang="en-US" sz="60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)</a:t>
            </a:r>
            <a:r>
              <a:rPr lang="en-US" sz="6000" spc="-150" dirty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 </a:t>
            </a:r>
            <a:endParaRPr lang="en-US" sz="4400" spc="-1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318882"/>
                <a:ext cx="7315199" cy="3215676"/>
              </a:xfrm>
              <a:ln w="76200">
                <a:solidFill>
                  <a:srgbClr val="6633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3200" b="1" i="0" spc="-300" dirty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আমরা  </a:t>
                </a:r>
                <a:r>
                  <a:rPr lang="en-US" sz="3200" b="1" i="0" spc="-300" dirty="0" err="1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3200" b="1" i="0" spc="-300" dirty="0">
                    <a:solidFill>
                      <a:srgbClr val="0D01A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/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300" b="1" i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33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a:rPr lang="en-US" sz="33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a:rPr lang="en-US" sz="3300" b="1" spc="-3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+  . . .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32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2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 algn="r">
                  <a:lnSpc>
                    <a:spcPts val="2900"/>
                  </a:lnSpc>
                </a:pP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[</a:t>
                </a:r>
                <a:r>
                  <a:rPr lang="en-GB" sz="3200" b="1" i="0" spc="-300" dirty="0" err="1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GB" sz="3200" b="1" i="0" spc="-300" dirty="0" err="1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]</a:t>
                </a:r>
                <a:endParaRPr lang="en-US" sz="32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  = </a:t>
                </a:r>
                <a14:m>
                  <m:oMath xmlns:m="http://schemas.openxmlformats.org/officeDocument/2006/math">
                    <m:r>
                      <a:rPr lang="en-US" sz="2200" b="1" i="0" spc="-300" smtClean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     </m:t>
                    </m:r>
                    <m:f>
                      <m:fPr>
                        <m:ctrlPr>
                          <a:rPr lang="en-US" sz="2200" b="1" i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34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.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200" b="1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0.025 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0.16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 </m:t>
                        </m:r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0.0125 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0.12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6  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.  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2  </m:t>
                            </m:r>
                          </m:den>
                        </m:f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+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0.12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0.72 </m:t>
                            </m:r>
                          </m:den>
                        </m:f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+ 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9.37 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</a:t>
                </a:r>
                <a:r>
                  <a:rPr lang="en-US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22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22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endParaRPr lang="en-US" b="1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318882"/>
                <a:ext cx="7315199" cy="3215676"/>
              </a:xfrm>
              <a:blipFill rotWithShape="1">
                <a:blip r:embed="rId2"/>
                <a:stretch>
                  <a:fillRect l="-1731" r="-2391" b="-7948"/>
                </a:stretch>
              </a:blipFill>
              <a:ln w="76200">
                <a:solidFill>
                  <a:srgbClr val="6633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65ECABB0-F10D-4A02-A349-7F13B6ADC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336203A-5A85-4353-A4F4-7BA8979D0B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7675437-E757-46A6-917D-9D70065BC75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4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3" y="537385"/>
                <a:ext cx="7228850" cy="3962400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14:m>
                  <m:oMath xmlns:m="http://schemas.openxmlformats.org/officeDocument/2006/math">
                    <m:r>
                      <a:rPr lang="en-US" sz="40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40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U </a:t>
                </a:r>
                <a:r>
                  <a:rPr lang="en-US" sz="4000" b="1" dirty="0">
                    <a:solidFill>
                      <a:srgbClr val="000000"/>
                    </a:solidFill>
                  </a:rPr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𝟏</m:t>
                        </m:r>
                      </m:num>
                      <m:den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𝟎</m:t>
                        </m:r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.</m:t>
                        </m:r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𝟖𝟎𝟗𝟗</m:t>
                        </m:r>
                      </m:den>
                    </m:f>
                  </m:oMath>
                </a14:m>
                <a:r>
                  <a:rPr lang="en-US" sz="4000" b="1" i="0" dirty="0">
                    <a:solidFill>
                      <a:srgbClr val="000000"/>
                    </a:solidFill>
                  </a:rPr>
                  <a:t>  =  1.23 </a:t>
                </a:r>
                <a:r>
                  <a:rPr lang="en-US" sz="40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48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48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800" b="1" i="0" dirty="0">
                    <a:solidFill>
                      <a:srgbClr val="000000"/>
                    </a:solidFill>
                  </a:rPr>
                  <a:t> </a:t>
                </a:r>
              </a:p>
              <a:p>
                <a:pPr marL="0" lvl="0"/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আবার</a:t>
                </a:r>
                <a:r>
                  <a:rPr lang="en-US" sz="4400" b="1" i="0" spc="-15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আমরা</a:t>
                </a:r>
                <a:r>
                  <a:rPr lang="en-US" sz="4400" b="1" i="0" spc="-15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-</a:t>
                </a:r>
              </a:p>
              <a:p>
                <a:pPr marL="0"/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Q =   A</a:t>
                </a:r>
                <a14:m>
                  <m:oMath xmlns:m="http://schemas.openxmlformats.org/officeDocument/2006/math">
                    <m:r>
                      <a:rPr lang="en-US" sz="4400" b="1" i="0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44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44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smtClean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TD   </a:t>
                </a:r>
                <a:r>
                  <a:rPr lang="en-GB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[</a:t>
                </a:r>
                <a:r>
                  <a:rPr lang="en-GB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GB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GB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GB" sz="44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]</a:t>
                </a:r>
                <a:endParaRPr lang="en-US" sz="4400" b="1" i="0" spc="-15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5 </a:t>
                </a:r>
                <a14:m>
                  <m:oMath xmlns:m="http://schemas.openxmlformats.org/officeDocument/2006/math">
                    <m:r>
                      <a:rPr lang="en-US" sz="48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3 </a:t>
                </a:r>
                <a14:m>
                  <m:oMath xmlns:m="http://schemas.openxmlformats.org/officeDocument/2006/math">
                    <m:r>
                      <a:rPr lang="en-US" sz="48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1.23 (36 - 25) </a:t>
                </a:r>
                <a:r>
                  <a:rPr lang="en-US" sz="48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Watt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47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7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202.95 Watt </a:t>
                </a:r>
                <a:r>
                  <a:rPr lang="en-US" sz="47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0.2029 Kw</a:t>
                </a:r>
              </a:p>
              <a:p>
                <a:endParaRPr lang="en-US" sz="4800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3" y="537385"/>
                <a:ext cx="7228850" cy="3962400"/>
              </a:xfrm>
              <a:blipFill rotWithShape="1">
                <a:blip r:embed="rId2"/>
                <a:stretch>
                  <a:fillRect l="-3336" t="-452" r="-5338" b="-21418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A1A8CF2B-6183-4C84-AEED-E128699A8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41E2F4F-1BEA-426A-8396-77A2949A62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917A424-F913-49EE-B974-D319EEF94F4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05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1159800"/>
          </a:xfrm>
          <a:solidFill>
            <a:srgbClr val="FFFF00"/>
          </a:solidFill>
          <a:ln w="76200">
            <a:solidFill>
              <a:srgbClr val="663300"/>
            </a:solidFill>
          </a:ln>
        </p:spPr>
        <p:txBody>
          <a:bodyPr/>
          <a:lstStyle/>
          <a:p>
            <a:pPr marL="457200" lvl="0" indent="-419100" algn="ctr"/>
            <a:r>
              <a:rPr lang="en-US" sz="6000" spc="-150" dirty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 </a:t>
            </a:r>
            <a:r>
              <a:rPr lang="en-US" sz="6600" spc="-3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৪। </a:t>
            </a:r>
            <a:r>
              <a:rPr lang="en-US" sz="6600" spc="-30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সতর্কতা</a:t>
            </a:r>
            <a:r>
              <a:rPr lang="en-US" sz="6600" spc="-3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6000" spc="-3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600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Precautions</a:t>
            </a:r>
            <a:r>
              <a:rPr lang="en-US" sz="6000" spc="-3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7200" spc="-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33550"/>
            <a:ext cx="7315199" cy="27584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4900"/>
              </a:lnSpc>
            </a:pP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(</a:t>
            </a:r>
            <a:r>
              <a:rPr lang="en-US" sz="46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i</a:t>
            </a: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)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মনোযোগের</a:t>
            </a: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সাথে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সমস্যাগুলো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সমাধান</a:t>
            </a:r>
            <a:endParaRPr lang="en-US" sz="4600" b="1" i="0" spc="-15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900"/>
              </a:lnSpc>
            </a:pP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।</a:t>
            </a:r>
          </a:p>
          <a:p>
            <a:pPr marL="0">
              <a:lnSpc>
                <a:spcPts val="5200"/>
              </a:lnSpc>
            </a:pP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(ii) </a:t>
            </a:r>
            <a:r>
              <a:rPr lang="en-US" sz="479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প্রয়োজনে</a:t>
            </a: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শ্রেণীশিক্ষকের</a:t>
            </a: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/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ইন্সট্রাক্টরের</a:t>
            </a:r>
            <a:endParaRPr lang="en-US" sz="4790" b="1" i="0" spc="-150" dirty="0" smtClean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5200"/>
              </a:lnSpc>
            </a:pP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পরামর্শ</a:t>
            </a: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সহায়তা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নিতে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63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74DFFF2C-CB53-46A6-A709-187BC7451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7BA0C6C-1D23-46BD-B31A-6FD3E15B3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AF2A8E9-E6DE-4521-8DC7-07A31B7131E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32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1159800"/>
          </a:xfrm>
          <a:solidFill>
            <a:srgbClr val="FFFF00"/>
          </a:solidFill>
          <a:ln w="76200">
            <a:solidFill>
              <a:srgbClr val="663300"/>
            </a:solidFill>
          </a:ln>
        </p:spPr>
        <p:txBody>
          <a:bodyPr/>
          <a:lstStyle/>
          <a:p>
            <a:pPr marL="457200" lvl="0" indent="-419100" algn="ctr"/>
            <a:r>
              <a:rPr lang="en-US" sz="6600" spc="-15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৫। </a:t>
            </a:r>
            <a:r>
              <a:rPr lang="en-US" sz="6600" spc="-15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মন্তব্য</a:t>
            </a:r>
            <a:r>
              <a:rPr lang="en-US" sz="6600" spc="-15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60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5400" spc="-150" dirty="0">
                <a:solidFill>
                  <a:srgbClr val="FF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Remarks</a:t>
            </a:r>
            <a:r>
              <a:rPr lang="en-US" sz="60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6600" spc="-15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33550"/>
            <a:ext cx="7315200" cy="27584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ওয়াল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গেইন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সম্পর্কিত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সমস্যাগুলো</a:t>
            </a:r>
            <a:endParaRPr lang="en-US" sz="483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সঠিকভাবে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পারলে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endParaRPr lang="en-US" sz="484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সক্ষম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endParaRPr lang="en-US" sz="442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300"/>
              </a:lnSpc>
            </a:pP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-</a:t>
            </a:r>
            <a:endParaRPr lang="en-US" sz="6000" b="1" spc="-3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88CD013E-98F5-408F-9B99-E6A2C993A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F25FB5F-B24E-4469-BDB8-A8D0A1D2E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0792BD6-8C0F-4145-A8FF-3BC5907EF08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82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65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801" y="602952"/>
            <a:ext cx="3320350" cy="3825276"/>
          </a:xfrm>
          <a:prstGeom prst="rect">
            <a:avLst/>
          </a:prstGeom>
          <a:noFill/>
          <a:ln w="114300" cap="flat" cmpd="sng">
            <a:solidFill>
              <a:srgbClr val="6633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544775" y="1049950"/>
            <a:ext cx="3234300" cy="1159800"/>
          </a:xfrm>
          <a:prstGeom prst="rect">
            <a:avLst/>
          </a:prstGeom>
          <a:ln w="76200">
            <a:solidFill>
              <a:srgbClr val="009900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295825" y="2533651"/>
            <a:ext cx="3580975" cy="1848851"/>
          </a:xfrm>
          <a:prstGeom prst="rect">
            <a:avLst/>
          </a:prstGeom>
          <a:ln w="76200">
            <a:solidFill>
              <a:srgbClr val="0000FF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 </a:t>
            </a:r>
            <a:r>
              <a:rPr lang="en" sz="2500" b="1" dirty="0">
                <a:solidFill>
                  <a:srgbClr val="FF0000"/>
                </a:solidFill>
              </a:rPr>
              <a:t>atiqullahrac@gmail.com</a:t>
            </a:r>
            <a:endParaRPr sz="2500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xmlns="" id="{5E3DE8B2-C119-4AD9-8245-24E88897B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2DEEF399-9BA0-4506-81EA-F21993DD7C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CCB01E9-2095-4B3A-9B82-900EE01DF42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5407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2CF8A9B9-AF90-4A20-B13F-246492CF1087}"/>
              </a:ext>
            </a:extLst>
          </p:cNvPr>
          <p:cNvSpPr txBox="1">
            <a:spLocks/>
          </p:cNvSpPr>
          <p:nvPr/>
        </p:nvSpPr>
        <p:spPr>
          <a:xfrm>
            <a:off x="1263501" y="548017"/>
            <a:ext cx="7239000" cy="4004935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ts val="8300"/>
              </a:lnSpc>
              <a:buClrTx/>
              <a:defRPr/>
            </a:pP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ই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্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ূ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ন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য় 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খ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ত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7100" b="1" spc="-150" dirty="0" err="1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ভি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জ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en-US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7100" b="1" spc="-150" dirty="0" err="1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রুন</a:t>
            </a:r>
            <a:r>
              <a:rPr lang="en-US" b="1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/>
            </a:r>
            <a:br>
              <a:rPr lang="en-US" b="1" dirty="0">
                <a:solidFill>
                  <a:srgbClr val="0D01AF"/>
                </a:solidFill>
                <a:latin typeface="Nikosh" panose="02000000000000000000" pitchFamily="2" charset="0"/>
                <a:cs typeface="Nikosh" panose="02000000000000000000" pitchFamily="2" charset="0"/>
              </a:rPr>
            </a:br>
            <a:r>
              <a:rPr lang="en-US" sz="8000" b="1" dirty="0">
                <a:solidFill>
                  <a:prstClr val="black"/>
                </a:solidFill>
                <a:latin typeface="Book Antiqua"/>
              </a:rPr>
              <a:t>https://www.youtube.com/c/</a:t>
            </a:r>
            <a:r>
              <a:rPr lang="en-US" sz="8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/>
              </a:rPr>
              <a:t>AMAtiqullah</a:t>
            </a:r>
          </a:p>
          <a:p>
            <a:pPr>
              <a:buClrTx/>
              <a:buFontTx/>
              <a:buNone/>
              <a:defRPr/>
            </a:pPr>
            <a:endParaRPr lang="en-US" sz="7300" b="1" spc="-150" dirty="0">
              <a:solidFill>
                <a:srgbClr val="00206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24A3DD31-F1FE-4094-B478-192017ABC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3D29742-FE2B-4E76-8C2C-FB6711BA73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2115B95-D161-4B2E-91BA-C74F6B8A2DB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57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67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156" y="511229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2262799"/>
          </a:xfrm>
          <a:prstGeom prst="rect">
            <a:avLst/>
          </a:prstGeom>
          <a:noFill/>
          <a:ln>
            <a:solidFill>
              <a:srgbClr val="6633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8300"/>
              </a:lnSpc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lnSpc>
                <a:spcPts val="8300"/>
              </a:lnSpc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2A42548F-6E44-4747-8C75-7153E230F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4B40D1-DF8D-4186-A9BB-20B640506A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865230D-4841-4FAD-A305-4F6A4C5C28F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837C091-19E2-4150-A022-19D74EE931E3}"/>
              </a:ext>
            </a:extLst>
          </p:cNvPr>
          <p:cNvSpPr txBox="1"/>
          <p:nvPr/>
        </p:nvSpPr>
        <p:spPr>
          <a:xfrm>
            <a:off x="1365156" y="2652465"/>
            <a:ext cx="72454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ALL </a:t>
            </a:r>
          </a:p>
          <a:p>
            <a:endParaRPr lang="en-US" dirty="0">
              <a:solidFill>
                <a:srgbClr val="08080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98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73FEFD4-2267-4FBA-BEB3-2E89BFC62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68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28E7758-C046-4F6C-AE51-94A38E5F9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" y="510363"/>
            <a:ext cx="7343553" cy="3981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8F2D649-6B8F-43B6-8ACA-ABA5D4F1F40E}"/>
              </a:ext>
            </a:extLst>
          </p:cNvPr>
          <p:cNvSpPr txBox="1"/>
          <p:nvPr/>
        </p:nvSpPr>
        <p:spPr>
          <a:xfrm>
            <a:off x="1219201" y="518339"/>
            <a:ext cx="7343552" cy="3708708"/>
          </a:xfrm>
          <a:prstGeom prst="rect">
            <a:avLst/>
          </a:prstGeom>
          <a:solidFill>
            <a:srgbClr val="FFFF00"/>
          </a:solidFill>
          <a:ln w="76200">
            <a:solidFill>
              <a:srgbClr val="6633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23900"/>
              </a:lnSpc>
            </a:pPr>
            <a:r>
              <a:rPr lang="en-US" sz="23900" b="1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23900" b="1" spc="-300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  <a:p>
            <a:pPr algn="ctr"/>
            <a:endParaRPr lang="en-US" sz="3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1F1D2E5B-535C-4E1B-A513-E339B2773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205F294-F685-4601-BE06-58AA9A3A56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1B39D4-E601-4AFE-8C5D-C78F3C0B461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CA8C804-628D-45D7-BAE1-C819485ACB83}"/>
              </a:ext>
            </a:extLst>
          </p:cNvPr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29D25D0-7FF2-4A1B-86B5-639B47378C27}"/>
              </a:ext>
            </a:extLst>
          </p:cNvPr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8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78E1E749-D1BF-49F2-A020-AA8D349D3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50D10BE-8D2D-4DFA-8DAD-44CCE92A2BB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9798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495300"/>
            <a:ext cx="7239000" cy="1102519"/>
          </a:xfrm>
          <a:solidFill>
            <a:srgbClr val="C6E6A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সেশন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শিখব</a:t>
            </a:r>
            <a:endParaRPr lang="en-US" sz="630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597819"/>
            <a:ext cx="7239000" cy="289420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40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বাতাসের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বিভিন্ন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গতিবেগ</a:t>
            </a:r>
            <a:endParaRPr lang="en-US" sz="4400" b="1" spc="-15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কাঠামোর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ভিতর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দিয়ে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বিনিময়ের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কো-ইফিসিয়েন্ট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4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u  </a:t>
            </a:r>
            <a:r>
              <a:rPr lang="en-US" sz="4400" b="1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ফ্যাক্টর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)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4400" b="1" spc="-15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চার্ট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থেকে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বের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400" b="1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spc="-150" dirty="0" err="1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endParaRPr lang="en-US" sz="4400" b="1" spc="-15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7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000000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822D03B7-1EF2-410D-A7AF-5F3DCF47C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7CCFA20-8493-4FF9-9CD4-7E8E2F497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65DE6D5-D49A-4AE5-BD7E-3619E28BC73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70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6750" y="514350"/>
            <a:ext cx="5802600" cy="1159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660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নং-০২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1" y="2190750"/>
            <a:ext cx="7315200" cy="17389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08-11-202</a:t>
            </a:r>
          </a:p>
          <a:p>
            <a:pPr algn="ctr"/>
            <a:r>
              <a:rPr lang="en-US" sz="4000" b="1" i="0" spc="-150" dirty="0" err="1">
                <a:solidFill>
                  <a:srgbClr val="000000"/>
                </a:solidFill>
                <a:highlight>
                  <a:srgbClr val="FFFF00"/>
                </a:highlight>
                <a:latin typeface="Nikosh" pitchFamily="2" charset="0"/>
                <a:cs typeface="Nikosh" pitchFamily="2" charset="0"/>
              </a:rPr>
              <a:t>সোমবার</a:t>
            </a:r>
            <a:endParaRPr lang="en-US" sz="4000" b="1" i="0" spc="-150" dirty="0">
              <a:solidFill>
                <a:srgbClr val="000000"/>
              </a:solidFill>
              <a:highlight>
                <a:srgbClr val="FFFF00"/>
              </a:highlight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70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05BFEF86-8F70-4D3A-A8B0-85E2C9DA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F07C1F4-F46D-4E66-A994-A9E3AD075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12CD0C4-B271-46B9-86DE-CC612FF6389C}"/>
              </a:ext>
            </a:extLst>
          </p:cNvPr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6B15AF2-233F-4951-909E-A75DAD9CF94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31980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48655" name="Title 1"/>
          <p:cNvSpPr>
            <a:spLocks noGrp="1"/>
          </p:cNvSpPr>
          <p:nvPr>
            <p:ph type="ctrTitle"/>
          </p:nvPr>
        </p:nvSpPr>
        <p:spPr>
          <a:xfrm>
            <a:off x="1447801" y="3181350"/>
            <a:ext cx="6857999" cy="2610135"/>
          </a:xfrm>
          <a:noFill/>
          <a:ln w="38100">
            <a:noFill/>
          </a:ln>
          <a:scene3d>
            <a:camera prst="orthographicFront"/>
            <a:lightRig rig="threePt" dir="t"/>
          </a:scene3d>
          <a:sp3d/>
        </p:spPr>
        <p:txBody>
          <a:bodyPr>
            <a:noAutofit/>
          </a:bodyPr>
          <a:lstStyle/>
          <a:p>
            <a:pPr algn="ctr"/>
            <a:r>
              <a:rPr lang="en-US" sz="199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99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349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48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5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Rectangle 4"/>
          <p:cNvSpPr/>
          <p:nvPr/>
        </p:nvSpPr>
        <p:spPr>
          <a:xfrm>
            <a:off x="0" y="0"/>
            <a:ext cx="9144000" cy="156966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 err="1">
                <a:ln w="31550" cmpd="sng">
                  <a:gradFill>
                    <a:gsLst>
                      <a:gs pos="0">
                        <a:schemeClr val="accent6">
                          <a:tint val="77000"/>
                          <a:satMod val="180000"/>
                        </a:schemeClr>
                      </a:gs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00"/>
                </a:solidFill>
                <a:latin typeface="NikoshBAN" pitchFamily="2" charset="0"/>
                <a:cs typeface="NikoshBAN" pitchFamily="2" charset="0"/>
              </a:rPr>
              <a:t>ধন্যবাদ</a:t>
            </a:r>
            <a:endParaRPr lang="en-US" sz="9600" b="1" dirty="0">
              <a:ln w="31550" cmpd="sng">
                <a:gradFill>
                  <a:gsLst>
                    <a:gs pos="0">
                      <a:schemeClr val="accent6">
                        <a:tint val="77000"/>
                        <a:satMod val="180000"/>
                      </a:schemeClr>
                    </a:gs>
                    <a:gs pos="70000">
                      <a:schemeClr val="accent6">
                        <a:shade val="50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00"/>
              </a:solidFill>
            </a:endParaRPr>
          </a:p>
        </p:txBody>
      </p:sp>
      <p:pic>
        <p:nvPicPr>
          <p:cNvPr id="2097186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660"/>
            <a:ext cx="9144000" cy="357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28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4865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123957" y="466947"/>
            <a:ext cx="4367601" cy="990600"/>
          </a:xfrm>
          <a:prstGeom prst="rect">
            <a:avLst/>
          </a:prstGeom>
          <a:solidFill>
            <a:srgbClr val="00B050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66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wkÿK</a:t>
            </a:r>
            <a:r>
              <a:rPr lang="en-US" sz="6600" u="sng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66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cwiwPwZ</a:t>
            </a:r>
            <a:endParaRPr sz="5800" u="sng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123957" y="1428750"/>
            <a:ext cx="4367593" cy="30632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endParaRPr lang="en-US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  <a:endParaRPr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</a:rPr>
              <a:t>atiqullahrac@</a:t>
            </a: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gmail.com</a:t>
            </a:r>
            <a:endParaRPr sz="2800" b="1" dirty="0">
              <a:solidFill>
                <a:srgbClr val="FF0000"/>
              </a:solidFill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73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550" y="466947"/>
            <a:ext cx="3042850" cy="402507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9EF61CD-7183-4DE0-846B-DBEF1557F71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41FEF43B-C336-4374-B493-C60E9F7B0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07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27199"/>
            <a:ext cx="7239000" cy="1102519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ক্লাশ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630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শিখব</a:t>
            </a:r>
            <a:endParaRPr lang="en-US" sz="6300" spc="-15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56585"/>
            <a:ext cx="7239000" cy="2703542"/>
          </a:xfrm>
          <a:ln w="76200"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000" b="1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Q-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বের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4000" b="1" spc="-150" dirty="0" smtClean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100" b="1" spc="-30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৩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। </a:t>
            </a:r>
            <a:r>
              <a:rPr lang="en-US" sz="4000" b="1" spc="-300" dirty="0">
                <a:solidFill>
                  <a:srgbClr val="0000FF"/>
                </a:solidFill>
                <a:latin typeface="Times New Roman" pitchFamily="18" charset="0"/>
                <a:cs typeface="Times New Roman" panose="02020603050405020304" pitchFamily="18" charset="0"/>
              </a:rPr>
              <a:t>TD</a:t>
            </a:r>
            <a:r>
              <a:rPr lang="en-US" sz="4100" b="1" spc="-3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বেরকরণ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4100" b="1" spc="-30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spc="-3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Oswald"/>
              </a:rPr>
              <a:t>U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ফ্যাক্টর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এর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বিভিন্ন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মান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বেরকরণ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প্রণালী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সমূহ</a:t>
            </a:r>
            <a:r>
              <a:rPr lang="en-US" sz="4000" b="1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40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8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06BDD6BA-8AC5-40AD-94F1-79A694CB5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9ED74BF-50B7-46AA-9E8B-A9EE5BAA9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50E1C68-CF9C-4F36-A04B-3DD2C006DB5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lang="en-US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itchFamily="2" charset="0"/>
              <a:cs typeface="Kalpurush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20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1159800"/>
          </a:xfrm>
          <a:solidFill>
            <a:srgbClr val="00FF00"/>
          </a:solidFill>
        </p:spPr>
        <p:txBody>
          <a:bodyPr/>
          <a:lstStyle/>
          <a:p>
            <a:pPr lvl="0" indent="-419100"/>
            <a:r>
              <a:rPr lang="en-US" sz="2900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>2. Study the co-efficient of heat transfer (U factor) for the structure with different wind velocity of outside. </a:t>
            </a:r>
            <a:r>
              <a:rPr lang="en-US" sz="2400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  <a:t/>
            </a:r>
            <a:br>
              <a:rPr lang="en-US" sz="2400" spc="-150" dirty="0">
                <a:solidFill>
                  <a:srgbClr val="FF0000"/>
                </a:solidFill>
                <a:latin typeface="Calibri"/>
                <a:ea typeface="Tinos"/>
                <a:cs typeface="Tinos"/>
                <a:sym typeface="Tinos"/>
              </a:rPr>
            </a:b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বাইরের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বাতাসের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বিভিন্ন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গতিবেগ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কাঠামোর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ভিতর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দিয়ে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তাপ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বিনিময়ে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র 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কো-ইফিসিয়েন্ট</a:t>
            </a:r>
            <a:r>
              <a:rPr lang="en-US" sz="1950" spc="-150" dirty="0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1950" spc="-150" dirty="0" err="1">
                <a:solidFill>
                  <a:srgbClr val="0D01A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পর্যবেক্ষণকরণ</a:t>
            </a:r>
            <a:endParaRPr lang="en-US" sz="19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674150"/>
            <a:ext cx="7315200" cy="28178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/>
            <a:r>
              <a:rPr lang="en-US" sz="51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2.1 Find the</a:t>
            </a:r>
            <a:r>
              <a:rPr lang="en-US" sz="51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U </a:t>
            </a:r>
            <a:r>
              <a:rPr lang="en-US" sz="51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factor of </a:t>
            </a:r>
          </a:p>
          <a:p>
            <a:pPr lvl="0"/>
            <a:r>
              <a:rPr lang="en-US" sz="5000" b="1" i="0" spc="-150" dirty="0">
                <a:solidFill>
                  <a:srgbClr val="000000"/>
                </a:solidFill>
                <a:latin typeface="Calibri"/>
              </a:rPr>
              <a:t>a) Brick wall </a:t>
            </a:r>
            <a:r>
              <a:rPr lang="en-US" sz="5000" b="1" i="0" spc="-150" dirty="0">
                <a:solidFill>
                  <a:srgbClr val="FF0000"/>
                </a:solidFill>
                <a:latin typeface="Calibri"/>
              </a:rPr>
              <a:t>without plaster</a:t>
            </a:r>
            <a:r>
              <a:rPr lang="en-US" sz="5000" b="1" i="0" spc="-150" dirty="0">
                <a:solidFill>
                  <a:srgbClr val="000000"/>
                </a:solidFill>
                <a:latin typeface="Calibri"/>
              </a:rPr>
              <a:t>. </a:t>
            </a:r>
          </a:p>
          <a:p>
            <a:pPr lvl="0"/>
            <a:r>
              <a:rPr lang="en-US" sz="3900" b="1" i="0" spc="-150" dirty="0">
                <a:solidFill>
                  <a:srgbClr val="000000"/>
                </a:solidFill>
                <a:latin typeface="Calibri"/>
              </a:rPr>
              <a:t>b) Brick wall </a:t>
            </a:r>
            <a:r>
              <a:rPr lang="en-US" sz="3900" b="1" i="0" spc="-150" dirty="0">
                <a:solidFill>
                  <a:srgbClr val="FF0000"/>
                </a:solidFill>
                <a:latin typeface="Calibri"/>
              </a:rPr>
              <a:t>with plaster </a:t>
            </a:r>
            <a:r>
              <a:rPr lang="en-US" sz="3900" b="1" i="0" spc="-150" dirty="0">
                <a:solidFill>
                  <a:srgbClr val="000000"/>
                </a:solidFill>
                <a:latin typeface="Calibri"/>
              </a:rPr>
              <a:t>on </a:t>
            </a:r>
            <a:r>
              <a:rPr lang="en-US" sz="3900" b="1" i="0" spc="-150" dirty="0">
                <a:solidFill>
                  <a:srgbClr val="FF0000"/>
                </a:solidFill>
                <a:latin typeface="Calibri"/>
              </a:rPr>
              <a:t>one side.</a:t>
            </a:r>
            <a:r>
              <a:rPr lang="en-US" sz="3900" b="1" i="0" spc="-150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lvl="0"/>
            <a:r>
              <a:rPr lang="en-US" sz="3900" b="1" i="0" spc="-150" dirty="0">
                <a:solidFill>
                  <a:srgbClr val="000000"/>
                </a:solidFill>
                <a:latin typeface="Calibri"/>
              </a:rPr>
              <a:t>c) Brick wall with plaster on </a:t>
            </a:r>
            <a:r>
              <a:rPr lang="en-US" sz="3900" b="1" i="0" spc="-150" dirty="0">
                <a:solidFill>
                  <a:srgbClr val="FF0000"/>
                </a:solidFill>
                <a:latin typeface="Calibri"/>
              </a:rPr>
              <a:t>both side</a:t>
            </a:r>
          </a:p>
          <a:p>
            <a:endParaRPr lang="en-US" sz="36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002FFE4-B20B-4831-97AB-C58E039AD6AB}"/>
              </a:ext>
            </a:extLst>
          </p:cNvPr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EEA225C0-563D-492F-9A58-92308E180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14178"/>
            <a:ext cx="389942" cy="4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D262E6D-9EA1-42C3-97F5-B54105EEB2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4056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2BBF850-B576-4BBE-9361-FB64288557C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০১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মাস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ব্যাপী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“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বিষয়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ভিত্তিক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ব্যবহারিক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প্রশিক্ষণ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কোর্স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”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আরএসি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2500" b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টেকনোলজি</a:t>
            </a:r>
            <a:r>
              <a:rPr lang="en-US" sz="2500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  <a:endParaRPr lang="en-US" sz="25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781550"/>
            <a:ext cx="9144000" cy="361950"/>
          </a:xfrm>
          <a:prstGeom prst="rect">
            <a:avLst/>
          </a:prstGeom>
          <a:solidFill>
            <a:srgbClr val="00B0F0"/>
          </a:solidFill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উপস্থাপনায়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: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আবু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মোহাম্মদ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আতিকুল্যা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ইন্সট্রাক্টর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ও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বিভাগীয়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প্রধান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(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টেক্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)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আরএসি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,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ঢাকা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পলিটেকনিক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ইন্সটিটিউট,তেজগাঁও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 </a:t>
            </a:r>
            <a:r>
              <a:rPr lang="en-GB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শি</a:t>
            </a:r>
            <a:r>
              <a:rPr lang="en-GB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alpurush" pitchFamily="2" charset="0"/>
                <a:cs typeface="Kalpurush" pitchFamily="2" charset="0"/>
              </a:rPr>
              <a:t>/এ ঢাকা-১২০৮।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itchFamily="2" charset="0"/>
              <a:cs typeface="Kalpurush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D3CA94-E15B-40CA-BA7B-F0CF8083B013}"/>
              </a:ext>
            </a:extLst>
          </p:cNvPr>
          <p:cNvSpPr txBox="1"/>
          <p:nvPr/>
        </p:nvSpPr>
        <p:spPr>
          <a:xfrm rot="16200000">
            <a:off x="6817944" y="2176449"/>
            <a:ext cx="4075899" cy="6771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0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0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0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18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18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28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42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DD916B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3927</TotalTime>
  <Words>6724</Words>
  <Application>Microsoft Office PowerPoint</Application>
  <PresentationFormat>On-screen Show (16:9)</PresentationFormat>
  <Paragraphs>796</Paragraphs>
  <Slides>73</Slides>
  <Notes>7</Notes>
  <HiddenSlides>11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8" baseType="lpstr">
      <vt:lpstr>Arial</vt:lpstr>
      <vt:lpstr>Academy Engraved LET</vt:lpstr>
      <vt:lpstr>NikoshBAN</vt:lpstr>
      <vt:lpstr>SutonnyMJ</vt:lpstr>
      <vt:lpstr>Cambria Math</vt:lpstr>
      <vt:lpstr>Calibri</vt:lpstr>
      <vt:lpstr>Oswald</vt:lpstr>
      <vt:lpstr>Nikosh</vt:lpstr>
      <vt:lpstr>Times New Roman</vt:lpstr>
      <vt:lpstr>Kalpurush</vt:lpstr>
      <vt:lpstr>Book Antiqua</vt:lpstr>
      <vt:lpstr>Symbol</vt:lpstr>
      <vt:lpstr>Wingdings</vt:lpstr>
      <vt:lpstr>Tinos</vt:lpstr>
      <vt:lpstr>Quintus template</vt:lpstr>
      <vt:lpstr>PowerPoint Presentation</vt:lpstr>
      <vt:lpstr>ব্যবহারিক ক্লাশ-২,৩ Job No-2&amp;3 </vt:lpstr>
      <vt:lpstr>PowerPoint Presentation</vt:lpstr>
      <vt:lpstr>PowerPoint Presentation</vt:lpstr>
      <vt:lpstr>  উপস্থাপনায়</vt:lpstr>
      <vt:lpstr>কুলিং অ্যান্ড ‍হিটিং লোড ক্যালকুলেশন Cooling  &amp; Heating Load Calculation</vt:lpstr>
      <vt:lpstr>সেশন শেষে আমরা যা শিখব</vt:lpstr>
      <vt:lpstr>ক্লাশ শেষে আমরা যা শিখব</vt:lpstr>
      <vt:lpstr>2. Study the co-efficient of heat transfer (U factor) for the structure with different wind velocity of outside.  বাইরের  বাতাসের  বিভিন্ন  গতিবেগ  কাঠামোর  ভিতর দিয়ে  তাপ  বিনিময়ে র  কো-ইফিসিয়েন্ট পর্যবেক্ষণকরণ</vt:lpstr>
      <vt:lpstr>PowerPoint Presentation</vt:lpstr>
      <vt:lpstr>PowerPoint Presentation</vt:lpstr>
      <vt:lpstr>PowerPoint Presentation</vt:lpstr>
      <vt:lpstr>2</vt:lpstr>
      <vt:lpstr>PowerPoint Presentation</vt:lpstr>
      <vt:lpstr>PowerPoint Presentation</vt:lpstr>
      <vt:lpstr>জবের উদ্দেশ্য (Objective) </vt:lpstr>
      <vt:lpstr>Kvh©cÖYvwj/Kv‡Ri aviv (Working procedure)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সমস্যাবলী/ উদাহরণ </vt:lpstr>
      <vt:lpstr>PowerPoint Presentation</vt:lpstr>
      <vt:lpstr>PowerPoint Presentation</vt:lpstr>
      <vt:lpstr>PowerPoint Presentation</vt:lpstr>
      <vt:lpstr>PowerPoint Presentation</vt:lpstr>
      <vt:lpstr>সমস্যাবলী/সমাধান</vt:lpstr>
      <vt:lpstr>মন্তব্য (Remarks):</vt:lpstr>
      <vt:lpstr>PowerPoint Presentation</vt:lpstr>
      <vt:lpstr>THANKS!</vt:lpstr>
      <vt:lpstr>PowerPoint Presentation</vt:lpstr>
      <vt:lpstr>ধন্যবাদ</vt:lpstr>
      <vt:lpstr>PowerPoint Presentation</vt:lpstr>
      <vt:lpstr>জব নং-০৩</vt:lpstr>
      <vt:lpstr>PowerPoint Presentation</vt:lpstr>
      <vt:lpstr>PowerPoint Presentation</vt:lpstr>
      <vt:lpstr>PowerPoint Presentation</vt:lpstr>
      <vt:lpstr>  উপস্থাপনায়</vt:lpstr>
      <vt:lpstr>কুলিং অ্যান্ড ‍হিটিং লোড ক্যালকুলেশন Cooling &amp; Heating Load Calculation</vt:lpstr>
      <vt:lpstr>ক্লাশ শেষে আমরা যা শিখব</vt:lpstr>
      <vt:lpstr>জব নং-০৩</vt:lpstr>
      <vt:lpstr>3. Study the transmission/wall gain load ট্রান্সমিশন বা ওয়ালগেইন লোড পর্যবেক্ষণ</vt:lpstr>
      <vt:lpstr>PowerPoint Presentation</vt:lpstr>
      <vt:lpstr>PowerPoint Presentation</vt:lpstr>
      <vt:lpstr>১। উদ্দেশ্য (Objectives):</vt:lpstr>
      <vt:lpstr>PowerPoint Presentation</vt:lpstr>
      <vt:lpstr>PowerPoint Presentation</vt:lpstr>
      <vt:lpstr>২। কার্যপ্রণালি (Working Procedure)</vt:lpstr>
      <vt:lpstr>PowerPoint Presentation</vt:lpstr>
      <vt:lpstr>PowerPoint Presentation</vt:lpstr>
      <vt:lpstr>PowerPoint Presentation</vt:lpstr>
      <vt:lpstr>PowerPoint Presentation</vt:lpstr>
      <vt:lpstr>৩। সমস্যাবলি-১ (Problem-1):</vt:lpstr>
      <vt:lpstr>৩। সgvavb(Soluation) </vt:lpstr>
      <vt:lpstr>PowerPoint Presentation</vt:lpstr>
      <vt:lpstr>PowerPoint Presentation</vt:lpstr>
      <vt:lpstr>∴ কাঠামোর মাধ্যমে  সঞ্চালিত তাপের পরিমাণ,</vt:lpstr>
      <vt:lpstr>সমস্যাবলি-২ (Problem-2):</vt:lpstr>
      <vt:lpstr>প্রয়োজনীয় তথ্যাদি হলো-</vt:lpstr>
      <vt:lpstr>সgvavb(Soluation) </vt:lpstr>
      <vt:lpstr>PowerPoint Presentation</vt:lpstr>
      <vt:lpstr> ৪। সতর্কতা (Precautions) </vt:lpstr>
      <vt:lpstr>৫। মন্তব্য (Remarks) </vt:lpstr>
      <vt:lpstr>THANKS!</vt:lpstr>
      <vt:lpstr>PowerPoint Presentation</vt:lpstr>
      <vt:lpstr>PowerPoint Presentation</vt:lpstr>
      <vt:lpstr>PowerPoint Presentation</vt:lpstr>
      <vt:lpstr>ধন্যবাদ</vt:lpstr>
      <vt:lpstr>   জব নং-০২</vt:lpstr>
      <vt:lpstr>ধন্যবাদ</vt:lpstr>
      <vt:lpstr>PowerPoint Presentation</vt:lpstr>
      <vt:lpstr>  wkÿK cwiwPwZ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atiqullah</dc:creator>
  <cp:lastModifiedBy>atiqullah</cp:lastModifiedBy>
  <cp:revision>1607</cp:revision>
  <dcterms:modified xsi:type="dcterms:W3CDTF">2021-11-20T02:10:40Z</dcterms:modified>
</cp:coreProperties>
</file>